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y="5143500" cx="9144000"/>
  <p:notesSz cx="6858000" cy="9144000"/>
  <p:embeddedFontLst>
    <p:embeddedFont>
      <p:font typeface="Proxima Nova"/>
      <p:regular r:id="rId32"/>
      <p:bold r:id="rId33"/>
      <p:italic r:id="rId34"/>
      <p:boldItalic r:id="rId35"/>
    </p:embeddedFont>
    <p:embeddedFont>
      <p:font typeface="Playfair Display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ProximaNova-bold.fntdata"/><Relationship Id="rId10" Type="http://schemas.openxmlformats.org/officeDocument/2006/relationships/slide" Target="slides/slide5.xml"/><Relationship Id="rId32" Type="http://schemas.openxmlformats.org/officeDocument/2006/relationships/font" Target="fonts/ProximaNova-regular.fntdata"/><Relationship Id="rId13" Type="http://schemas.openxmlformats.org/officeDocument/2006/relationships/slide" Target="slides/slide8.xml"/><Relationship Id="rId35" Type="http://schemas.openxmlformats.org/officeDocument/2006/relationships/font" Target="fonts/ProximaNova-boldItalic.fntdata"/><Relationship Id="rId12" Type="http://schemas.openxmlformats.org/officeDocument/2006/relationships/slide" Target="slides/slide7.xml"/><Relationship Id="rId34" Type="http://schemas.openxmlformats.org/officeDocument/2006/relationships/font" Target="fonts/ProximaNova-italic.fntdata"/><Relationship Id="rId15" Type="http://schemas.openxmlformats.org/officeDocument/2006/relationships/slide" Target="slides/slide10.xml"/><Relationship Id="rId37" Type="http://schemas.openxmlformats.org/officeDocument/2006/relationships/font" Target="fonts/PlayfairDisplay-bold.fntdata"/><Relationship Id="rId14" Type="http://schemas.openxmlformats.org/officeDocument/2006/relationships/slide" Target="slides/slide9.xml"/><Relationship Id="rId36" Type="http://schemas.openxmlformats.org/officeDocument/2006/relationships/font" Target="fonts/PlayfairDisplay-regular.fntdata"/><Relationship Id="rId17" Type="http://schemas.openxmlformats.org/officeDocument/2006/relationships/slide" Target="slides/slide12.xml"/><Relationship Id="rId39" Type="http://schemas.openxmlformats.org/officeDocument/2006/relationships/font" Target="fonts/PlayfairDisplay-boldItalic.fntdata"/><Relationship Id="rId16" Type="http://schemas.openxmlformats.org/officeDocument/2006/relationships/slide" Target="slides/slide11.xml"/><Relationship Id="rId38" Type="http://schemas.openxmlformats.org/officeDocument/2006/relationships/font" Target="fonts/PlayfairDisplay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2.jp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c6f972163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c6f97216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287004514d_0_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287004514d_0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287004514d_3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287004514d_3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287004514d_0_3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287004514d_0_3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287004514d_3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287004514d_3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287004514d_0_3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287004514d_0_3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287004514d_0_3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287004514d_0_3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287004514d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287004514d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287004514d_0_3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3287004514d_0_3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287004514d_3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3287004514d_3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3287004514d_0_3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3287004514d_0_3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287004514d_3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287004514d_3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3287004514d_3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3287004514d_3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3287004514d_0_3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3287004514d_0_3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3287004514d_3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3287004514d_3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287004514d_0_3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3287004514d_0_3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c6f972163_0_4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c6f972163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c6f972163_0_4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c6f972163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287004514d_3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3287004514d_3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c6f972163_0_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c6f972163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c6f972163_0_1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c6f972163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c6f972163_0_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c6f972163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c6f972163_0_3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c6f972163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c6f972163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c6f972163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287004514d_0_3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287004514d_0_3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287004514d_3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287004514d_3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jpg"/><Relationship Id="rId4" Type="http://schemas.openxmlformats.org/officeDocument/2006/relationships/image" Target="../media/image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4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4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7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7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jpg"/><Relationship Id="rId4" Type="http://schemas.openxmlformats.org/officeDocument/2006/relationships/image" Target="../media/image1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docs.google.com/spreadsheets/d/14BevoluFE3QxZrMVygWbmI7aAu0PlBzvXGjp88ywZGc/edit?gid=0#gid=0" TargetMode="External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png"/><Relationship Id="rId4" Type="http://schemas.openxmlformats.org/officeDocument/2006/relationships/image" Target="../media/image5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idx="4294967295" type="title"/>
          </p:nvPr>
        </p:nvSpPr>
        <p:spPr>
          <a:xfrm>
            <a:off x="1822200" y="1637400"/>
            <a:ext cx="3204000" cy="252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accent1"/>
                </a:solidFill>
              </a:rPr>
              <a:t>Smart Cities and Sustainability: Integrating Green Computing Principles</a:t>
            </a:r>
            <a:endParaRPr sz="3200">
              <a:solidFill>
                <a:schemeClr val="accent1"/>
              </a:solidFill>
            </a:endParaRPr>
          </a:p>
        </p:txBody>
      </p:sp>
      <p:sp>
        <p:nvSpPr>
          <p:cNvPr id="55" name="Google Shape;55;p13"/>
          <p:cNvSpPr txBox="1"/>
          <p:nvPr>
            <p:ph idx="4294967295" type="subTitle"/>
          </p:nvPr>
        </p:nvSpPr>
        <p:spPr>
          <a:xfrm>
            <a:off x="6581400" y="4530000"/>
            <a:ext cx="3204000" cy="4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By </a:t>
            </a:r>
            <a:r>
              <a:rPr lang="en"/>
              <a:t>Blitzkrieg Enigma</a:t>
            </a:r>
            <a:endParaRPr/>
          </a:p>
        </p:txBody>
      </p:sp>
      <p:pic>
        <p:nvPicPr>
          <p:cNvPr descr="Golden Gate Bridge in fog" id="56" name="Google Shape;56;p13"/>
          <p:cNvPicPr preferRelativeResize="0"/>
          <p:nvPr/>
        </p:nvPicPr>
        <p:blipFill rotWithShape="1">
          <a:blip r:embed="rId3">
            <a:alphaModFix/>
          </a:blip>
          <a:srcRect b="0" l="10919" r="34234" t="0"/>
          <a:stretch/>
        </p:blipFill>
        <p:spPr>
          <a:xfrm>
            <a:off x="4841400" y="70650"/>
            <a:ext cx="1822200" cy="5002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 rotWithShape="1">
          <a:blip r:embed="rId4">
            <a:alphaModFix/>
          </a:blip>
          <a:srcRect b="0" l="34871" r="34868" t="0"/>
          <a:stretch/>
        </p:blipFill>
        <p:spPr>
          <a:xfrm>
            <a:off x="0" y="70650"/>
            <a:ext cx="1822200" cy="500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olden Gate Bridge in fog" id="117" name="Google Shape;117;p22"/>
          <p:cNvPicPr preferRelativeResize="0"/>
          <p:nvPr/>
        </p:nvPicPr>
        <p:blipFill rotWithShape="1">
          <a:blip r:embed="rId3">
            <a:alphaModFix/>
          </a:blip>
          <a:srcRect b="0" l="10921" r="0" t="0"/>
          <a:stretch/>
        </p:blipFill>
        <p:spPr>
          <a:xfrm>
            <a:off x="0" y="70650"/>
            <a:ext cx="1693350" cy="5002199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2"/>
          <p:cNvSpPr txBox="1"/>
          <p:nvPr/>
        </p:nvSpPr>
        <p:spPr>
          <a:xfrm>
            <a:off x="1810800" y="0"/>
            <a:ext cx="7165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Technological advancements toward smart energy management in</a:t>
            </a:r>
            <a:endParaRPr b="1"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smart cities</a:t>
            </a:r>
            <a:endParaRPr b="1" sz="1500"/>
          </a:p>
        </p:txBody>
      </p:sp>
      <p:sp>
        <p:nvSpPr>
          <p:cNvPr id="119" name="Google Shape;119;p22"/>
          <p:cNvSpPr txBox="1"/>
          <p:nvPr/>
        </p:nvSpPr>
        <p:spPr>
          <a:xfrm>
            <a:off x="1810800" y="598900"/>
            <a:ext cx="6963600" cy="8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Authors:</a:t>
            </a:r>
            <a:r>
              <a:rPr lang="en" sz="1100">
                <a:solidFill>
                  <a:schemeClr val="dk1"/>
                </a:solidFill>
              </a:rPr>
              <a:t>Pitchai Pandiyan, Subramanian Saravanan, Kothandaraman Usha, Raju Kannadasan, Mohammed H. Alsharif, Mun-Kyeom Kim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Published:</a:t>
            </a:r>
            <a:r>
              <a:rPr lang="en" sz="1100">
                <a:solidFill>
                  <a:schemeClr val="dk1"/>
                </a:solidFill>
              </a:rPr>
              <a:t> July  24, 2023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20" name="Google Shape;120;p22"/>
          <p:cNvSpPr txBox="1"/>
          <p:nvPr/>
        </p:nvSpPr>
        <p:spPr>
          <a:xfrm>
            <a:off x="1869500" y="2001025"/>
            <a:ext cx="7128000" cy="29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</a:rPr>
              <a:t>Explanation:</a:t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>
                <a:solidFill>
                  <a:schemeClr val="dk1"/>
                </a:solidFill>
              </a:rPr>
              <a:t>Discusses energy challenges like high demand, outdated infrastructure, and inefficiencies in urban settings.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>
                <a:solidFill>
                  <a:schemeClr val="dk1"/>
                </a:solidFill>
              </a:rPr>
              <a:t>Explores technological solutions such as smart grids, renewable energy integration, energy storage systems, and smart buildings.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>
                <a:solidFill>
                  <a:schemeClr val="dk1"/>
                </a:solidFill>
              </a:rPr>
              <a:t>Highlights advancements like IoT, AI, blockchain, and machine learning for efficient energy management.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>
                <a:solidFill>
                  <a:schemeClr val="dk1"/>
                </a:solidFill>
              </a:rPr>
              <a:t>Presents real-world case studies showcasing successful smart energy implementations.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>
                <a:solidFill>
                  <a:schemeClr val="dk1"/>
                </a:solidFill>
              </a:rPr>
              <a:t>Suggests areas for future research, including multi-layered governance and decentralized energy systems.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>
                <a:solidFill>
                  <a:schemeClr val="dk1"/>
                </a:solidFill>
              </a:rPr>
              <a:t>Proposes the integration of electric vehicles and smart transportation for holistic energy management.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dk1"/>
              </a:solidFill>
            </a:endParaRPr>
          </a:p>
        </p:txBody>
      </p:sp>
      <p:sp>
        <p:nvSpPr>
          <p:cNvPr id="121" name="Google Shape;121;p22"/>
          <p:cNvSpPr txBox="1"/>
          <p:nvPr/>
        </p:nvSpPr>
        <p:spPr>
          <a:xfrm>
            <a:off x="1834350" y="1378650"/>
            <a:ext cx="7257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</a:rPr>
              <a:t>Objective:</a:t>
            </a:r>
            <a:endParaRPr b="1"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The paper aims to review technological advancements in smart energy management systems for smart cities, focusing on optimizing energy efficiency, sustainability, and integration of renewable energy.</a:t>
            </a:r>
            <a:endParaRPr sz="1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olden Gate Bridge in fog" id="126" name="Google Shape;126;p23"/>
          <p:cNvPicPr preferRelativeResize="0"/>
          <p:nvPr/>
        </p:nvPicPr>
        <p:blipFill rotWithShape="1">
          <a:blip r:embed="rId3">
            <a:alphaModFix/>
          </a:blip>
          <a:srcRect b="-1276" l="10921" r="0" t="0"/>
          <a:stretch/>
        </p:blipFill>
        <p:spPr>
          <a:xfrm>
            <a:off x="7001275" y="54038"/>
            <a:ext cx="2076398" cy="508947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3"/>
          <p:cNvSpPr txBox="1"/>
          <p:nvPr/>
        </p:nvSpPr>
        <p:spPr>
          <a:xfrm>
            <a:off x="155000" y="157350"/>
            <a:ext cx="5331300" cy="25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</a:rPr>
              <a:t>Limitation:</a:t>
            </a:r>
            <a:endParaRPr b="1"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1) Limited focus on practical challenges of integrating technologies, such as funding or regulatory issues.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2) Overemphasis on theoretical advancements with fewer actionable implementation details.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3) Insufficient case studies from low-income or developing regions where infrastructure challenges differ.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4) Inadequate exploration of citizen-centric solutions, such as promoting energy efficiency at the individual or   community level.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</a:endParaRPr>
          </a:p>
        </p:txBody>
      </p:sp>
      <p:sp>
        <p:nvSpPr>
          <p:cNvPr id="128" name="Google Shape;128;p23"/>
          <p:cNvSpPr txBox="1"/>
          <p:nvPr/>
        </p:nvSpPr>
        <p:spPr>
          <a:xfrm>
            <a:off x="155000" y="2447300"/>
            <a:ext cx="6764100" cy="25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</a:rPr>
              <a:t>Recommendations:</a:t>
            </a:r>
            <a:endParaRPr b="1"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</a:rPr>
              <a:t>1) Address practical challenges: Provide strategies for overcoming funding and regulatory barriers.</a:t>
            </a:r>
            <a:endParaRPr b="1"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</a:rPr>
              <a:t>2) Expand case studies: Include examples from diverse economic regions for a balanced perspective.</a:t>
            </a:r>
            <a:endParaRPr b="1"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</a:rPr>
              <a:t>3) Focus on real-world applications: Offer detailed roadmaps or frameworks for implementing these technologies.</a:t>
            </a:r>
            <a:endParaRPr b="1"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</a:rPr>
              <a:t>4) Promote community-level initiatives: Encourage energy-saving practices and small-scale renewable systems at the local level.</a:t>
            </a:r>
            <a:endParaRPr b="1"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20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Looking up through forest of skinny-trunked trees with lush green leafy tops" id="133" name="Google Shape;133;p24"/>
          <p:cNvPicPr preferRelativeResize="0"/>
          <p:nvPr/>
        </p:nvPicPr>
        <p:blipFill rotWithShape="1">
          <a:blip r:embed="rId3">
            <a:alphaModFix/>
          </a:blip>
          <a:srcRect b="0" l="20354" r="20442" t="0"/>
          <a:stretch/>
        </p:blipFill>
        <p:spPr>
          <a:xfrm>
            <a:off x="6766400" y="70650"/>
            <a:ext cx="2289704" cy="5002201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4"/>
          <p:cNvSpPr txBox="1"/>
          <p:nvPr/>
        </p:nvSpPr>
        <p:spPr>
          <a:xfrm>
            <a:off x="0" y="0"/>
            <a:ext cx="66489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Smart city implementation based on Internet of Things integrated with </a:t>
            </a:r>
            <a:endParaRPr b="1"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optimization technology </a:t>
            </a:r>
            <a:endParaRPr b="1" sz="1500"/>
          </a:p>
        </p:txBody>
      </p:sp>
      <p:sp>
        <p:nvSpPr>
          <p:cNvPr id="135" name="Google Shape;135;p24"/>
          <p:cNvSpPr txBox="1"/>
          <p:nvPr/>
        </p:nvSpPr>
        <p:spPr>
          <a:xfrm>
            <a:off x="0" y="529075"/>
            <a:ext cx="64116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Authors:</a:t>
            </a:r>
            <a:r>
              <a:rPr lang="en" sz="1100"/>
              <a:t>Rushikesh Vilas Kolhe, P. William, Prashant Madhukar Yawalkar, Deepak Narayan Paithankar,Abhijeet Rajendra Pabale</a:t>
            </a:r>
            <a:endParaRPr sz="1100"/>
          </a:p>
        </p:txBody>
      </p:sp>
      <p:sp>
        <p:nvSpPr>
          <p:cNvPr id="136" name="Google Shape;136;p24"/>
          <p:cNvSpPr txBox="1"/>
          <p:nvPr/>
        </p:nvSpPr>
        <p:spPr>
          <a:xfrm>
            <a:off x="0" y="962925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Published:</a:t>
            </a:r>
            <a:r>
              <a:rPr lang="en" sz="1100">
                <a:solidFill>
                  <a:schemeClr val="dk1"/>
                </a:solidFill>
              </a:rPr>
              <a:t> May 11, 2023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37" name="Google Shape;137;p24"/>
          <p:cNvSpPr txBox="1"/>
          <p:nvPr/>
        </p:nvSpPr>
        <p:spPr>
          <a:xfrm>
            <a:off x="0" y="1261225"/>
            <a:ext cx="6648900" cy="36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Focus:</a:t>
            </a:r>
            <a:r>
              <a:rPr lang="en"/>
              <a:t> </a:t>
            </a:r>
            <a:r>
              <a:rPr lang="en" sz="1300"/>
              <a:t>The study analyzes IoT and cloud computing (CC) technologies for smart cities, emphasizing their role in improving connectivity, data exchange, and optimization.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Methodology: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1) IoT data is collected from devices across the US and UK, covering various smart devices.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2) Data preprocessing involves normalization for efficiency.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3) The Advanced Random Forest (ARF) algorithm is used for automated machine communication.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4) ACC-VMRA algorithm optimizes resource allocation in virtual environments for smart city operations.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Key Findings: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ACC-VMRA shows superior performance over traditional methods (e.g., GA, ACO, ARO) in terms of latency, energy consumption, throughput, and network lifetime.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The experimental results demonstrate the efficacy of the proposed approach for efficient resource utilization in smart cities.</a:t>
            </a:r>
            <a:endParaRPr sz="13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Looking up through forest of skinny-trunked trees with lush green leafy tops" id="142" name="Google Shape;142;p25"/>
          <p:cNvPicPr preferRelativeResize="0"/>
          <p:nvPr/>
        </p:nvPicPr>
        <p:blipFill rotWithShape="1">
          <a:blip r:embed="rId3">
            <a:alphaModFix/>
          </a:blip>
          <a:srcRect b="0" l="20354" r="20442" t="0"/>
          <a:stretch/>
        </p:blipFill>
        <p:spPr>
          <a:xfrm>
            <a:off x="49325" y="70650"/>
            <a:ext cx="2102028" cy="5002201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5"/>
          <p:cNvSpPr txBox="1"/>
          <p:nvPr/>
        </p:nvSpPr>
        <p:spPr>
          <a:xfrm>
            <a:off x="2301650" y="129175"/>
            <a:ext cx="6648900" cy="23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</a:rPr>
              <a:t>Limitation:</a:t>
            </a:r>
            <a:endParaRPr b="1"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</a:rPr>
              <a:t>1) Lack of feature extraction for IoT data, limiting further insights.</a:t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</a:rPr>
              <a:t>2) Insufficient exploration of real-world challenges, such as scalability and privacy concerns.</a:t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</a:rPr>
              <a:t>3) Limited case studies, particularly from diverse geographic or economic contexts.</a:t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</a:rPr>
              <a:t>4) Overemphasis on technical efficiency without focusing on user-centric solutions.</a:t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dk1"/>
              </a:solidFill>
            </a:endParaRPr>
          </a:p>
        </p:txBody>
      </p:sp>
      <p:sp>
        <p:nvSpPr>
          <p:cNvPr id="144" name="Google Shape;144;p25"/>
          <p:cNvSpPr txBox="1"/>
          <p:nvPr/>
        </p:nvSpPr>
        <p:spPr>
          <a:xfrm>
            <a:off x="3358550" y="22899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5"/>
          <p:cNvSpPr txBox="1"/>
          <p:nvPr/>
        </p:nvSpPr>
        <p:spPr>
          <a:xfrm>
            <a:off x="2301650" y="2266825"/>
            <a:ext cx="6842400" cy="32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</a:rPr>
              <a:t>Recommendations:</a:t>
            </a:r>
            <a:endParaRPr b="1"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Feature Extraction: </a:t>
            </a:r>
            <a:r>
              <a:rPr lang="en">
                <a:solidFill>
                  <a:schemeClr val="dk1"/>
                </a:solidFill>
              </a:rPr>
              <a:t>Implement advanced feature extraction techniques to enrich IoT data analysis.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Real-World Challenges: </a:t>
            </a:r>
            <a:r>
              <a:rPr lang="en">
                <a:solidFill>
                  <a:schemeClr val="dk1"/>
                </a:solidFill>
              </a:rPr>
              <a:t>Address scalability, data privacy, and regulatory barriers in future studies.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Broader Case Studies: </a:t>
            </a:r>
            <a:r>
              <a:rPr lang="en">
                <a:solidFill>
                  <a:schemeClr val="dk1"/>
                </a:solidFill>
              </a:rPr>
              <a:t>Include diverse use cases from different regions to validate applicability.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User-Centric Solutions: </a:t>
            </a:r>
            <a:r>
              <a:rPr lang="en">
                <a:solidFill>
                  <a:schemeClr val="dk1"/>
                </a:solidFill>
              </a:rPr>
              <a:t>Integrate citizen-focused approaches to ensure user engagement and satisfaction.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20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aves rolling onto beach at sunset with mountains in the background" id="150" name="Google Shape;150;p26"/>
          <p:cNvPicPr preferRelativeResize="0"/>
          <p:nvPr/>
        </p:nvPicPr>
        <p:blipFill rotWithShape="1">
          <a:blip r:embed="rId3">
            <a:alphaModFix/>
          </a:blip>
          <a:srcRect b="0" l="40543" r="0" t="0"/>
          <a:stretch/>
        </p:blipFill>
        <p:spPr>
          <a:xfrm>
            <a:off x="0" y="0"/>
            <a:ext cx="287288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6"/>
          <p:cNvSpPr txBox="1"/>
          <p:nvPr/>
        </p:nvSpPr>
        <p:spPr>
          <a:xfrm>
            <a:off x="2872875" y="-86050"/>
            <a:ext cx="9105900" cy="51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900"/>
              <a:t>A Review on Digital Twin Technology in Smart Grid, Transportation System, and Smart City: Challenges and Future</a:t>
            </a:r>
            <a:endParaRPr b="1" sz="9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700"/>
              <a:t>Authors:</a:t>
            </a:r>
            <a:r>
              <a:rPr lang="en" sz="700"/>
              <a:t> Mina Jafari, Abdollah Kavousi-Fard (Senior Member, IEEE), Tao Chen (Member, IEEE), Mazaher Karimi (Senior Member, IEEE)</a:t>
            </a:r>
            <a:br>
              <a:rPr lang="en" sz="700"/>
            </a:br>
            <a:r>
              <a:rPr b="1" lang="en" sz="700"/>
              <a:t>Published:</a:t>
            </a:r>
            <a:r>
              <a:rPr lang="en" sz="700"/>
              <a:t> February 1, 2023</a:t>
            </a:r>
            <a:endParaRPr sz="7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700"/>
              <a:t>Introduction</a:t>
            </a:r>
            <a:endParaRPr b="1" sz="7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700"/>
              <a:t>Digital Twin (DT) technology is presented as a digital representation of physical systems that enables real-time monitoring and analysis.</a:t>
            </a:r>
            <a:endParaRPr sz="7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700"/>
              <a:t>Applications</a:t>
            </a:r>
            <a:endParaRPr b="1" sz="700"/>
          </a:p>
          <a:p>
            <a:pPr indent="-2730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700"/>
              <a:buChar char="●"/>
            </a:pPr>
            <a:r>
              <a:rPr b="1" lang="en" sz="700"/>
              <a:t>Transportation Systems</a:t>
            </a:r>
            <a:r>
              <a:rPr lang="en" sz="700"/>
              <a:t>: Enhances traffic management, driver behavior analysis, energy forecasting, and electric vehicle (EV) management.</a:t>
            </a:r>
            <a:endParaRPr sz="700"/>
          </a:p>
          <a:p>
            <a:pPr indent="-2730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●"/>
            </a:pPr>
            <a:r>
              <a:rPr b="1" lang="en" sz="700"/>
              <a:t>Microgrids</a:t>
            </a:r>
            <a:r>
              <a:rPr lang="en" sz="700"/>
              <a:t>: Facilitates real-time forecasting, fault detection, and energy optimization.</a:t>
            </a:r>
            <a:endParaRPr sz="700"/>
          </a:p>
          <a:p>
            <a:pPr indent="-2730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●"/>
            </a:pPr>
            <a:r>
              <a:rPr b="1" lang="en" sz="700"/>
              <a:t>Smart Cities</a:t>
            </a:r>
            <a:r>
              <a:rPr lang="en" sz="700"/>
              <a:t>: Supports energy management across interconnected infrastructures.</a:t>
            </a:r>
            <a:endParaRPr sz="7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700"/>
              <a:t>Challenges Addressed</a:t>
            </a:r>
            <a:endParaRPr b="1" sz="700"/>
          </a:p>
          <a:p>
            <a:pPr indent="-2730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700"/>
              <a:buChar char="●"/>
            </a:pPr>
            <a:r>
              <a:rPr lang="en" sz="700"/>
              <a:t>Security vulnerabilities in data transmission and processing.</a:t>
            </a:r>
            <a:endParaRPr sz="700"/>
          </a:p>
          <a:p>
            <a:pPr indent="-2730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●"/>
            </a:pPr>
            <a:r>
              <a:rPr lang="en" sz="700"/>
              <a:t>Integration challenges with diverse data sources.</a:t>
            </a:r>
            <a:endParaRPr sz="700"/>
          </a:p>
          <a:p>
            <a:pPr indent="-2730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●"/>
            </a:pPr>
            <a:r>
              <a:rPr lang="en" sz="700"/>
              <a:t>Need for real-time processing using machine learning and IoT technologies.</a:t>
            </a:r>
            <a:endParaRPr sz="7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700"/>
              <a:t>Future Directions</a:t>
            </a:r>
            <a:endParaRPr b="1" sz="700"/>
          </a:p>
          <a:p>
            <a:pPr indent="-2730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700"/>
              <a:buChar char="●"/>
            </a:pPr>
            <a:r>
              <a:rPr lang="en" sz="700"/>
              <a:t>Adoption of advanced machine learning algorithms for better analytics.</a:t>
            </a:r>
            <a:endParaRPr sz="700"/>
          </a:p>
          <a:p>
            <a:pPr indent="-2730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●"/>
            </a:pPr>
            <a:r>
              <a:rPr lang="en" sz="700"/>
              <a:t>Implementation of edge computing for efficient real-time data processing.</a:t>
            </a:r>
            <a:endParaRPr sz="700"/>
          </a:p>
          <a:p>
            <a:pPr indent="-2730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●"/>
            </a:pPr>
            <a:r>
              <a:rPr lang="en" sz="700"/>
              <a:t>Leveraging blockchain for enhanced data security.</a:t>
            </a:r>
            <a:endParaRPr sz="7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700"/>
              <a:t>Limitations</a:t>
            </a:r>
            <a:endParaRPr b="1" sz="700"/>
          </a:p>
          <a:p>
            <a:pPr indent="-2730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700"/>
              <a:buAutoNum type="arabicPeriod"/>
            </a:pPr>
            <a:r>
              <a:rPr lang="en" sz="700"/>
              <a:t>Limited practical implementation examples.</a:t>
            </a:r>
            <a:endParaRPr sz="700"/>
          </a:p>
          <a:p>
            <a:pPr indent="-2730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AutoNum type="arabicPeriod"/>
            </a:pPr>
            <a:r>
              <a:rPr lang="en" sz="700"/>
              <a:t>Overemphasis on theoretical concepts with insufficient real-world case studies.</a:t>
            </a:r>
            <a:endParaRPr sz="700"/>
          </a:p>
          <a:p>
            <a:pPr indent="-2730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AutoNum type="arabicPeriod"/>
            </a:pPr>
            <a:r>
              <a:rPr lang="en" sz="700"/>
              <a:t>Lack of scalability and cost analysis.</a:t>
            </a:r>
            <a:endParaRPr sz="700"/>
          </a:p>
          <a:p>
            <a:pPr indent="-2730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AutoNum type="arabicPeriod"/>
            </a:pPr>
            <a:r>
              <a:rPr lang="en" sz="700"/>
              <a:t>Absence of detailed guidelines for standardizing DT frameworks.</a:t>
            </a:r>
            <a:endParaRPr sz="7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700"/>
              <a:t>Recommendations</a:t>
            </a:r>
            <a:endParaRPr b="1" sz="700"/>
          </a:p>
          <a:p>
            <a:pPr indent="-2730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700"/>
              <a:buAutoNum type="arabicPeriod"/>
            </a:pPr>
            <a:r>
              <a:rPr lang="en" sz="700"/>
              <a:t>Incorporate practical case studies and real-world DT implementations.</a:t>
            </a:r>
            <a:endParaRPr sz="700"/>
          </a:p>
          <a:p>
            <a:pPr indent="-2730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AutoNum type="arabicPeriod"/>
            </a:pPr>
            <a:r>
              <a:rPr lang="en" sz="700"/>
              <a:t>Develop standardized frameworks for DT integration across industries.</a:t>
            </a:r>
            <a:endParaRPr sz="700"/>
          </a:p>
          <a:p>
            <a:pPr indent="-2730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AutoNum type="arabicPeriod"/>
            </a:pPr>
            <a:r>
              <a:rPr lang="en" sz="700"/>
              <a:t>Prioritize cost-effective deployment strategies to ensure scalability.</a:t>
            </a:r>
            <a:endParaRPr sz="700"/>
          </a:p>
          <a:p>
            <a:pPr indent="-2730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AutoNum type="arabicPeriod"/>
            </a:pPr>
            <a:r>
              <a:rPr lang="en" sz="700"/>
              <a:t>Investigate environmental and socio-economic impacts of DT adoption in smart cities.</a:t>
            </a:r>
            <a:endParaRPr sz="7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loseup of branch with some small yellow leaves" id="156" name="Google Shape;156;p27"/>
          <p:cNvPicPr preferRelativeResize="0"/>
          <p:nvPr/>
        </p:nvPicPr>
        <p:blipFill rotWithShape="1">
          <a:blip r:embed="rId3">
            <a:alphaModFix/>
          </a:blip>
          <a:srcRect b="0" l="0" r="20121" t="0"/>
          <a:stretch/>
        </p:blipFill>
        <p:spPr>
          <a:xfrm>
            <a:off x="6184500" y="2671800"/>
            <a:ext cx="2959500" cy="247170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7"/>
          <p:cNvSpPr txBox="1"/>
          <p:nvPr/>
        </p:nvSpPr>
        <p:spPr>
          <a:xfrm>
            <a:off x="-14850" y="-76200"/>
            <a:ext cx="9173700" cy="529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800"/>
              <a:t>A Survey: Future Smart Cities Based on Advanced Control of Unmanned Aerial Vehicles (UAVs)</a:t>
            </a:r>
            <a:endParaRPr b="1" sz="8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600"/>
              <a:t>Authors:</a:t>
            </a:r>
            <a:r>
              <a:rPr lang="en" sz="600"/>
              <a:t> Nadir Abbas, Zeshan Abbas, Xiaodong Liu, Saad Saleem Khan, Eric Deale Foster, Stephen Larkin</a:t>
            </a:r>
            <a:br>
              <a:rPr lang="en" sz="600"/>
            </a:br>
            <a:r>
              <a:rPr b="1" lang="en" sz="600"/>
              <a:t>Published:</a:t>
            </a:r>
            <a:r>
              <a:rPr lang="en" sz="600"/>
              <a:t> August 31, 2023</a:t>
            </a:r>
            <a:endParaRPr sz="6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600"/>
              <a:t>Introduction</a:t>
            </a:r>
            <a:endParaRPr b="1" sz="6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600"/>
              <a:t>The paper explores the integration of UAVs into IoT frameworks for smart city development, emphasizing efficiency in data collection, energy management, and real-time adaptability.</a:t>
            </a:r>
            <a:endParaRPr sz="6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600"/>
              <a:t>Applications</a:t>
            </a:r>
            <a:endParaRPr b="1" sz="600"/>
          </a:p>
          <a:p>
            <a:pPr indent="-2667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600"/>
              <a:buChar char="●"/>
            </a:pPr>
            <a:r>
              <a:rPr b="1" lang="en" sz="600"/>
              <a:t>Urban Planning</a:t>
            </a:r>
            <a:r>
              <a:rPr lang="en" sz="600"/>
              <a:t>: UAVs aid in efficient city design and space utilization.</a:t>
            </a:r>
            <a:endParaRPr sz="600"/>
          </a:p>
          <a:p>
            <a:pPr indent="-2667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Char char="●"/>
            </a:pPr>
            <a:r>
              <a:rPr b="1" lang="en" sz="600"/>
              <a:t>Environmental Monitoring</a:t>
            </a:r>
            <a:r>
              <a:rPr lang="en" sz="600"/>
              <a:t>: Real-time air quality, pollution, and disaster management data collection.</a:t>
            </a:r>
            <a:endParaRPr sz="600"/>
          </a:p>
          <a:p>
            <a:pPr indent="-2667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Char char="●"/>
            </a:pPr>
            <a:r>
              <a:rPr b="1" lang="en" sz="600"/>
              <a:t>Infrastructure Maintenance</a:t>
            </a:r>
            <a:r>
              <a:rPr lang="en" sz="600"/>
              <a:t>: Automated inspection and maintenance of urban structures.</a:t>
            </a:r>
            <a:endParaRPr sz="6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600"/>
              <a:t>Challenges</a:t>
            </a:r>
            <a:endParaRPr b="1" sz="600"/>
          </a:p>
          <a:p>
            <a:pPr indent="-2667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600"/>
              <a:buChar char="●"/>
            </a:pPr>
            <a:r>
              <a:rPr b="1" lang="en" sz="600"/>
              <a:t>Control and Trajectory Optimization</a:t>
            </a:r>
            <a:r>
              <a:rPr lang="en" sz="600"/>
              <a:t>: Enhancing UAV navigation in complex urban environments.</a:t>
            </a:r>
            <a:endParaRPr sz="600"/>
          </a:p>
          <a:p>
            <a:pPr indent="-2667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Char char="●"/>
            </a:pPr>
            <a:r>
              <a:rPr b="1" lang="en" sz="600"/>
              <a:t>Energy Management</a:t>
            </a:r>
            <a:r>
              <a:rPr lang="en" sz="600"/>
              <a:t>: Addressing battery limitations and power efficiency.</a:t>
            </a:r>
            <a:endParaRPr sz="600"/>
          </a:p>
          <a:p>
            <a:pPr indent="-2667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Char char="●"/>
            </a:pPr>
            <a:r>
              <a:rPr b="1" lang="en" sz="600"/>
              <a:t>Integration Issues</a:t>
            </a:r>
            <a:r>
              <a:rPr lang="en" sz="600"/>
              <a:t>: Incorporating UAVs seamlessly into smart city infrastructures.</a:t>
            </a:r>
            <a:endParaRPr sz="6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600"/>
              <a:t>Technological Solutions</a:t>
            </a:r>
            <a:endParaRPr b="1" sz="600"/>
          </a:p>
          <a:p>
            <a:pPr indent="-2667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600"/>
              <a:buChar char="●"/>
            </a:pPr>
            <a:r>
              <a:rPr lang="en" sz="600"/>
              <a:t>Implementation of </a:t>
            </a:r>
            <a:r>
              <a:rPr b="1" lang="en" sz="600"/>
              <a:t>advanced control algorithms</a:t>
            </a:r>
            <a:r>
              <a:rPr lang="en" sz="600"/>
              <a:t> (nonlinear and hybrid strategies) to improve UAV adaptability and reliability.</a:t>
            </a:r>
            <a:endParaRPr sz="600"/>
          </a:p>
          <a:p>
            <a:pPr indent="-2667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Char char="●"/>
            </a:pPr>
            <a:r>
              <a:rPr lang="en" sz="600"/>
              <a:t>Development of </a:t>
            </a:r>
            <a:r>
              <a:rPr b="1" lang="en" sz="600"/>
              <a:t>efficient energy usage systems</a:t>
            </a:r>
            <a:r>
              <a:rPr lang="en" sz="600"/>
              <a:t> to extend UAV operational lifetimes.</a:t>
            </a:r>
            <a:endParaRPr sz="600"/>
          </a:p>
          <a:p>
            <a:pPr indent="-2667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Char char="●"/>
            </a:pPr>
            <a:r>
              <a:rPr lang="en" sz="600"/>
              <a:t>Use of enhanced sensing systems for precise urban data collection.</a:t>
            </a:r>
            <a:endParaRPr sz="6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600"/>
              <a:t>Future Directions</a:t>
            </a:r>
            <a:endParaRPr b="1" sz="600"/>
          </a:p>
          <a:p>
            <a:pPr indent="-2667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600"/>
              <a:buAutoNum type="arabicPeriod"/>
            </a:pPr>
            <a:r>
              <a:rPr lang="en" sz="600"/>
              <a:t>Advancement in </a:t>
            </a:r>
            <a:r>
              <a:rPr b="1" lang="en" sz="600"/>
              <a:t>battery technology</a:t>
            </a:r>
            <a:r>
              <a:rPr lang="en" sz="600"/>
              <a:t> to improve UAV endurance.</a:t>
            </a:r>
            <a:endParaRPr sz="600"/>
          </a:p>
          <a:p>
            <a:pPr indent="-2667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AutoNum type="arabicPeriod"/>
            </a:pPr>
            <a:r>
              <a:rPr lang="en" sz="600"/>
              <a:t>Development of sophisticated </a:t>
            </a:r>
            <a:r>
              <a:rPr b="1" lang="en" sz="600"/>
              <a:t>sensing systems</a:t>
            </a:r>
            <a:r>
              <a:rPr lang="en" sz="600"/>
              <a:t> for better data accuracy.</a:t>
            </a:r>
            <a:endParaRPr sz="600"/>
          </a:p>
          <a:p>
            <a:pPr indent="-2667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AutoNum type="arabicPeriod"/>
            </a:pPr>
            <a:r>
              <a:rPr lang="en" sz="600"/>
              <a:t>Establishment of robust </a:t>
            </a:r>
            <a:r>
              <a:rPr b="1" lang="en" sz="600"/>
              <a:t>regulatory frameworks</a:t>
            </a:r>
            <a:r>
              <a:rPr lang="en" sz="600"/>
              <a:t> to standardize UAV deployment in smart cities.</a:t>
            </a:r>
            <a:endParaRPr sz="6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600"/>
              <a:t>Limitations</a:t>
            </a:r>
            <a:endParaRPr b="1" sz="600"/>
          </a:p>
          <a:p>
            <a:pPr indent="-2667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600"/>
              <a:buAutoNum type="arabicPeriod"/>
            </a:pPr>
            <a:r>
              <a:rPr lang="en" sz="600"/>
              <a:t>Lack of real-world implementation and case studies.</a:t>
            </a:r>
            <a:endParaRPr sz="600"/>
          </a:p>
          <a:p>
            <a:pPr indent="-2667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AutoNum type="arabicPeriod"/>
            </a:pPr>
            <a:r>
              <a:rPr lang="en" sz="600"/>
              <a:t>Limited discussion on cybersecurity and data privacy concerns for UAVs.</a:t>
            </a:r>
            <a:endParaRPr sz="600"/>
          </a:p>
          <a:p>
            <a:pPr indent="-2667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AutoNum type="arabicPeriod"/>
            </a:pPr>
            <a:r>
              <a:rPr lang="en" sz="600"/>
              <a:t>Overemphasis on technical challenges without addressing socio-economic impacts.</a:t>
            </a:r>
            <a:endParaRPr sz="600"/>
          </a:p>
          <a:p>
            <a:pPr indent="-2667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AutoNum type="arabicPeriod"/>
            </a:pPr>
            <a:r>
              <a:rPr lang="en" sz="600"/>
              <a:t>Minimal exploration of regulatory barriers and standardization requirements.</a:t>
            </a:r>
            <a:endParaRPr sz="6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600"/>
              <a:t>Recommendations</a:t>
            </a:r>
            <a:endParaRPr b="1" sz="600"/>
          </a:p>
          <a:p>
            <a:pPr indent="-2667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600"/>
              <a:buAutoNum type="arabicPeriod"/>
            </a:pPr>
            <a:r>
              <a:rPr lang="en" sz="600"/>
              <a:t>Include practical case studies to validate theoretical advancements.</a:t>
            </a:r>
            <a:endParaRPr sz="600"/>
          </a:p>
          <a:p>
            <a:pPr indent="-2667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AutoNum type="arabicPeriod"/>
            </a:pPr>
            <a:r>
              <a:rPr lang="en" sz="600"/>
              <a:t>Develop comprehensive cybersecurity and privacy frameworks for UAV operations.</a:t>
            </a:r>
            <a:endParaRPr sz="600"/>
          </a:p>
          <a:p>
            <a:pPr indent="-2667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AutoNum type="arabicPeriod"/>
            </a:pPr>
            <a:r>
              <a:rPr lang="en" sz="600"/>
              <a:t>Assess cost-effectiveness of UAV solutions across various urban settings.</a:t>
            </a:r>
            <a:endParaRPr sz="6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Looking down on waves breaking against rock formation" id="162" name="Google Shape;162;p28"/>
          <p:cNvPicPr preferRelativeResize="0"/>
          <p:nvPr/>
        </p:nvPicPr>
        <p:blipFill rotWithShape="1">
          <a:blip r:embed="rId3">
            <a:alphaModFix/>
          </a:blip>
          <a:srcRect b="0" l="0" r="23283" t="2742"/>
          <a:stretch/>
        </p:blipFill>
        <p:spPr>
          <a:xfrm>
            <a:off x="82050" y="70650"/>
            <a:ext cx="2959500" cy="5002199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8"/>
          <p:cNvSpPr txBox="1"/>
          <p:nvPr/>
        </p:nvSpPr>
        <p:spPr>
          <a:xfrm>
            <a:off x="3041550" y="70650"/>
            <a:ext cx="6135600" cy="50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000"/>
              <a:t>Energy Management Systems in Sustainable Smart Cities Based on the Internet of Energy: A Technical Review</a:t>
            </a:r>
            <a:endParaRPr b="1" sz="10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800"/>
              <a:t>Authors:</a:t>
            </a:r>
            <a:r>
              <a:rPr lang="en" sz="800"/>
              <a:t> Priyanka Mishra, Ghanshyam Singh</a:t>
            </a:r>
            <a:br>
              <a:rPr lang="en" sz="800"/>
            </a:br>
            <a:r>
              <a:rPr b="1" lang="en" sz="800"/>
              <a:t>Published:</a:t>
            </a:r>
            <a:r>
              <a:rPr lang="en" sz="800"/>
              <a:t> September 30, 2023</a:t>
            </a:r>
            <a:endParaRPr sz="8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800"/>
              <a:t>Objective</a:t>
            </a:r>
            <a:endParaRPr b="1" sz="8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800"/>
              <a:t>The paper explores advanced energy management techniques in Internet of Energy (IoE)-enabled sustainable smart cities.</a:t>
            </a:r>
            <a:endParaRPr sz="8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800"/>
              <a:t>Classification</a:t>
            </a:r>
            <a:endParaRPr b="1" sz="800"/>
          </a:p>
          <a:p>
            <a:pPr indent="-2794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800"/>
              <a:buChar char="●"/>
            </a:pPr>
            <a:r>
              <a:rPr b="1" lang="en" sz="800"/>
              <a:t>Energy Management Strategies</a:t>
            </a:r>
            <a:r>
              <a:rPr lang="en" sz="800"/>
              <a:t>: Includes scheduling optimization, low-power transceivers, cognitive frameworks, and cloud computing.</a:t>
            </a:r>
            <a:endParaRPr sz="800"/>
          </a:p>
          <a:p>
            <a:pPr indent="-279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b="1" lang="en" sz="800"/>
              <a:t>Smart Grids</a:t>
            </a:r>
            <a:r>
              <a:rPr lang="en" sz="800"/>
              <a:t>: Highlights the role of smart grids, microgrids, and nanogrids as foundational infrastructure components.</a:t>
            </a:r>
            <a:endParaRPr sz="800"/>
          </a:p>
          <a:p>
            <a:pPr indent="-279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b="1" lang="en" sz="800"/>
              <a:t>Energy Harvesting</a:t>
            </a:r>
            <a:r>
              <a:rPr lang="en" sz="800"/>
              <a:t>: Discusses methods such as receiver design, energy optimization, and efficient routing.</a:t>
            </a:r>
            <a:endParaRPr sz="8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800"/>
              <a:t>Conceptual Framework</a:t>
            </a:r>
            <a:endParaRPr b="1" sz="8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800"/>
              <a:t>Proposes a novel framework for energy-driven sustainable smart cities integrating IoE principles.</a:t>
            </a:r>
            <a:endParaRPr sz="8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800"/>
              <a:t>Challenges</a:t>
            </a:r>
            <a:endParaRPr b="1" sz="800"/>
          </a:p>
          <a:p>
            <a:pPr indent="-2794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800"/>
              <a:buAutoNum type="arabicPeriod"/>
            </a:pPr>
            <a:r>
              <a:rPr lang="en" sz="800"/>
              <a:t>Limited practical case studies to validate theoretical advancements.</a:t>
            </a:r>
            <a:endParaRPr sz="800"/>
          </a:p>
          <a:p>
            <a:pPr indent="-279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AutoNum type="arabicPeriod"/>
            </a:pPr>
            <a:r>
              <a:rPr lang="en" sz="800"/>
              <a:t>Lack of detailed implementation guidelines for the proposed conceptual framework.</a:t>
            </a:r>
            <a:endParaRPr sz="800"/>
          </a:p>
          <a:p>
            <a:pPr indent="-279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AutoNum type="arabicPeriod"/>
            </a:pPr>
            <a:r>
              <a:rPr lang="en" sz="800"/>
              <a:t>Insufficient focus on cybersecurity challenges within IoE-based systems.</a:t>
            </a:r>
            <a:endParaRPr sz="800"/>
          </a:p>
          <a:p>
            <a:pPr indent="-279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AutoNum type="arabicPeriod"/>
            </a:pPr>
            <a:r>
              <a:rPr lang="en" sz="800"/>
              <a:t>Little consideration of scalability for diverse urban infrastructures.</a:t>
            </a:r>
            <a:endParaRPr sz="8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800"/>
              <a:t>Future Directions</a:t>
            </a:r>
            <a:endParaRPr b="1" sz="800"/>
          </a:p>
          <a:p>
            <a:pPr indent="-2794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800"/>
              <a:buAutoNum type="arabicPeriod"/>
            </a:pPr>
            <a:r>
              <a:rPr b="1" lang="en" sz="800"/>
              <a:t>Integration of Security Measures</a:t>
            </a:r>
            <a:r>
              <a:rPr lang="en" sz="800"/>
              <a:t>: Incorporating robust cybersecurity protocols to protect IoE systems.</a:t>
            </a:r>
            <a:endParaRPr sz="800"/>
          </a:p>
          <a:p>
            <a:pPr indent="-279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AutoNum type="arabicPeriod"/>
            </a:pPr>
            <a:r>
              <a:rPr b="1" lang="en" sz="800"/>
              <a:t>Case Studies and Applications</a:t>
            </a:r>
            <a:r>
              <a:rPr lang="en" sz="800"/>
              <a:t>: Adding real-world examples to demonstrate the efficacy of proposed approaches.</a:t>
            </a:r>
            <a:endParaRPr sz="800"/>
          </a:p>
          <a:p>
            <a:pPr indent="-279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AutoNum type="arabicPeriod"/>
            </a:pPr>
            <a:r>
              <a:rPr b="1" lang="en" sz="800"/>
              <a:t>Implementation Framework</a:t>
            </a:r>
            <a:r>
              <a:rPr lang="en" sz="800"/>
              <a:t>: Providing actionable guidelines for practical deployment of IoE-based energy management systems.</a:t>
            </a:r>
            <a:endParaRPr sz="800"/>
          </a:p>
          <a:p>
            <a:pPr indent="-279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AutoNum type="arabicPeriod"/>
            </a:pPr>
            <a:r>
              <a:rPr b="1" lang="en" sz="800"/>
              <a:t>Scalability Models</a:t>
            </a:r>
            <a:r>
              <a:rPr lang="en" sz="800"/>
              <a:t>: Developing frameworks to scale IoE solutions for cities with varying energy needs and infrastructure complexities.</a:t>
            </a:r>
            <a:endParaRPr sz="8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everal empty coffee mugs and tea cups on a table at a cafe" id="168" name="Google Shape;168;p29"/>
          <p:cNvPicPr preferRelativeResize="0"/>
          <p:nvPr/>
        </p:nvPicPr>
        <p:blipFill rotWithShape="1">
          <a:blip r:embed="rId3">
            <a:alphaModFix/>
          </a:blip>
          <a:srcRect b="0" l="20172" r="0" t="0"/>
          <a:stretch/>
        </p:blipFill>
        <p:spPr>
          <a:xfrm>
            <a:off x="6379649" y="100050"/>
            <a:ext cx="2652970" cy="2215697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9"/>
          <p:cNvSpPr txBox="1"/>
          <p:nvPr/>
        </p:nvSpPr>
        <p:spPr>
          <a:xfrm>
            <a:off x="119775" y="180850"/>
            <a:ext cx="5848200" cy="6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Artifcial intelligence for waste management in smart cities: a review</a:t>
            </a:r>
            <a:endParaRPr b="1" sz="19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70" name="Google Shape;170;p29"/>
          <p:cNvSpPr txBox="1"/>
          <p:nvPr/>
        </p:nvSpPr>
        <p:spPr>
          <a:xfrm>
            <a:off x="119775" y="826750"/>
            <a:ext cx="57543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Authors:</a:t>
            </a:r>
            <a:r>
              <a:rPr lang="en" sz="1200"/>
              <a:t>Bingbing Fang, Jiacheng Yu, Zhonghao Chen, Ahmed I. Osman, Mohamed Farghali, Ikko Ihara, Essam H. Hamza, David W. Rooney, Pow-Seng Yap.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Published: </a:t>
            </a:r>
            <a:r>
              <a:rPr lang="en" sz="1200"/>
              <a:t>May 9,2023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71" name="Google Shape;171;p29"/>
          <p:cNvSpPr txBox="1"/>
          <p:nvPr/>
        </p:nvSpPr>
        <p:spPr>
          <a:xfrm>
            <a:off x="38250" y="1679250"/>
            <a:ext cx="6341400" cy="34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Explanation</a:t>
            </a:r>
            <a:r>
              <a:rPr b="1" lang="en" sz="1600"/>
              <a:t>:</a:t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AI in Waste Logistics:</a:t>
            </a:r>
            <a:r>
              <a:rPr lang="en" sz="1300"/>
              <a:t> AI can optimize waste transportation by reducing distance (up to 36.8%), costs (up to 13.35%), and time (up to 28.22%).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Smart Bins and Waste-Sorting Robots:</a:t>
            </a:r>
            <a:r>
              <a:rPr lang="en" sz="1300"/>
              <a:t> Improve waste collection efficiency, reduce contamination, and achieve higher accuracy in waste identification (72.8%-99.95%).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Chemical Analysis:</a:t>
            </a:r>
            <a:r>
              <a:rPr lang="en" sz="1300"/>
              <a:t> AI combined with chemical analysis enhances waste pyrolysis, carbon emission estimation, and energy conversion processes.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Predictive Models: AI-based models predict waste generation and assist in monitoring and tracking waste, thereby improving recycling efficiency.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Environmental Impact: </a:t>
            </a:r>
            <a:r>
              <a:rPr lang="en" sz="1300"/>
              <a:t>The paper explores AI's role in reducing illegal dumping and enhancing environmental monitoring.</a:t>
            </a:r>
            <a:endParaRPr sz="13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everal empty coffee mugs and tea cups on a table at a cafe" id="176" name="Google Shape;176;p30"/>
          <p:cNvPicPr preferRelativeResize="0"/>
          <p:nvPr/>
        </p:nvPicPr>
        <p:blipFill rotWithShape="1">
          <a:blip r:embed="rId3">
            <a:alphaModFix/>
          </a:blip>
          <a:srcRect b="0" l="20172" r="0" t="0"/>
          <a:stretch/>
        </p:blipFill>
        <p:spPr>
          <a:xfrm>
            <a:off x="119774" y="100025"/>
            <a:ext cx="2652970" cy="2215697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30"/>
          <p:cNvSpPr txBox="1"/>
          <p:nvPr/>
        </p:nvSpPr>
        <p:spPr>
          <a:xfrm>
            <a:off x="119775" y="826750"/>
            <a:ext cx="5754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78" name="Google Shape;178;p30"/>
          <p:cNvSpPr txBox="1"/>
          <p:nvPr/>
        </p:nvSpPr>
        <p:spPr>
          <a:xfrm>
            <a:off x="38250" y="1679250"/>
            <a:ext cx="63414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179" name="Google Shape;179;p30"/>
          <p:cNvSpPr txBox="1"/>
          <p:nvPr/>
        </p:nvSpPr>
        <p:spPr>
          <a:xfrm>
            <a:off x="3149525" y="345250"/>
            <a:ext cx="5871600" cy="7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</a:rPr>
              <a:t>Limitation:</a:t>
            </a:r>
            <a:endParaRPr b="1" sz="1800">
              <a:solidFill>
                <a:schemeClr val="dk2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b="1" lang="en">
                <a:solidFill>
                  <a:schemeClr val="dk2"/>
                </a:solidFill>
              </a:rPr>
              <a:t>Limited exploration of cost-effective solutions for smart bin implementation.</a:t>
            </a:r>
            <a:endParaRPr b="1">
              <a:solidFill>
                <a:schemeClr val="dk2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b="1" lang="en">
                <a:solidFill>
                  <a:schemeClr val="dk2"/>
                </a:solidFill>
              </a:rPr>
              <a:t>Challenges with integrating AI technologies in existing waste management systems.</a:t>
            </a:r>
            <a:endParaRPr b="1">
              <a:solidFill>
                <a:schemeClr val="dk2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b="1" lang="en">
                <a:solidFill>
                  <a:schemeClr val="dk2"/>
                </a:solidFill>
              </a:rPr>
              <a:t>Lack of practical data on AI applications in diverse geographic regions.</a:t>
            </a:r>
            <a:endParaRPr b="1">
              <a:solidFill>
                <a:schemeClr val="dk2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b="1" lang="en">
                <a:solidFill>
                  <a:schemeClr val="dk2"/>
                </a:solidFill>
              </a:rPr>
              <a:t>Insufficient focus on ethical concerns and the societal impact of AI-driven waste management.</a:t>
            </a:r>
            <a:endParaRPr b="1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2"/>
              </a:solidFill>
            </a:endParaRPr>
          </a:p>
        </p:txBody>
      </p:sp>
      <p:sp>
        <p:nvSpPr>
          <p:cNvPr id="180" name="Google Shape;180;p30"/>
          <p:cNvSpPr txBox="1"/>
          <p:nvPr/>
        </p:nvSpPr>
        <p:spPr>
          <a:xfrm>
            <a:off x="3149525" y="2454325"/>
            <a:ext cx="5871600" cy="290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</a:rPr>
              <a:t>Recommendations:</a:t>
            </a:r>
            <a:endParaRPr b="1" sz="17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">
                <a:solidFill>
                  <a:schemeClr val="dk1"/>
                </a:solidFill>
              </a:rPr>
              <a:t>Develop low-cost AI technologies to make smart bins more accessible.</a:t>
            </a:r>
            <a:endParaRPr b="1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">
                <a:solidFill>
                  <a:schemeClr val="dk1"/>
                </a:solidFill>
              </a:rPr>
              <a:t>Enhance collaboration between researchers and municipalities to integrate AI into waste management systems.</a:t>
            </a:r>
            <a:endParaRPr b="1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">
                <a:solidFill>
                  <a:schemeClr val="dk1"/>
                </a:solidFill>
              </a:rPr>
              <a:t>Expand research to include case studies from varied geographical regions to assess AI's adaptability.</a:t>
            </a:r>
            <a:endParaRPr b="1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">
                <a:solidFill>
                  <a:schemeClr val="dk1"/>
                </a:solidFill>
              </a:rPr>
              <a:t>Address ethical and societal implications of AI applications in waste management.</a:t>
            </a:r>
            <a:endParaRPr b="1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20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Looking downs towards foggy Golden Gate Bridge from cliff" id="185" name="Google Shape;185;p31"/>
          <p:cNvPicPr preferRelativeResize="0"/>
          <p:nvPr/>
        </p:nvPicPr>
        <p:blipFill rotWithShape="1">
          <a:blip r:embed="rId3">
            <a:alphaModFix/>
          </a:blip>
          <a:srcRect b="-110" l="31587" r="28051" t="110"/>
          <a:stretch/>
        </p:blipFill>
        <p:spPr>
          <a:xfrm>
            <a:off x="0" y="0"/>
            <a:ext cx="2160599" cy="5072847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31"/>
          <p:cNvSpPr txBox="1"/>
          <p:nvPr/>
        </p:nvSpPr>
        <p:spPr>
          <a:xfrm>
            <a:off x="2256900" y="98650"/>
            <a:ext cx="68871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7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Integration of IoT-Enabled Technologies and Artificial</a:t>
            </a:r>
            <a:endParaRPr b="1" sz="17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7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Intelligence (AI) for Smart City Scenario: Recent</a:t>
            </a:r>
            <a:endParaRPr b="1" sz="17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7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Advancements and Future Trends</a:t>
            </a:r>
            <a:endParaRPr b="1" sz="17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87" name="Google Shape;187;p31"/>
          <p:cNvSpPr txBox="1"/>
          <p:nvPr/>
        </p:nvSpPr>
        <p:spPr>
          <a:xfrm>
            <a:off x="2256900" y="986425"/>
            <a:ext cx="6388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Authors</a:t>
            </a:r>
            <a:r>
              <a:rPr lang="en" sz="1200"/>
              <a:t>:</a:t>
            </a:r>
            <a:r>
              <a:rPr lang="en" sz="1200"/>
              <a:t>Md Eshrat </a:t>
            </a:r>
            <a:r>
              <a:rPr lang="en" sz="1200"/>
              <a:t>E. </a:t>
            </a:r>
            <a:r>
              <a:rPr lang="en" sz="1200"/>
              <a:t>Alahi,Arsanchai Sukkuea, Fahmida Wazed Tina, et al.​</a:t>
            </a:r>
            <a:endParaRPr sz="1200"/>
          </a:p>
        </p:txBody>
      </p:sp>
      <p:sp>
        <p:nvSpPr>
          <p:cNvPr id="188" name="Google Shape;188;p31"/>
          <p:cNvSpPr txBox="1"/>
          <p:nvPr/>
        </p:nvSpPr>
        <p:spPr>
          <a:xfrm>
            <a:off x="2256900" y="1250025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</a:rPr>
              <a:t>Published: </a:t>
            </a:r>
            <a:r>
              <a:rPr lang="en" sz="1200">
                <a:solidFill>
                  <a:schemeClr val="dk1"/>
                </a:solidFill>
              </a:rPr>
              <a:t>May 30, 2023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189" name="Google Shape;189;p31"/>
          <p:cNvSpPr txBox="1"/>
          <p:nvPr/>
        </p:nvSpPr>
        <p:spPr>
          <a:xfrm>
            <a:off x="2349750" y="1619325"/>
            <a:ext cx="6600900" cy="27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Objective:</a:t>
            </a:r>
            <a:r>
              <a:rPr lang="en" sz="1500"/>
              <a:t> Explores how IoT and AI transform smart city infrastructure and services.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Technology Focus: </a:t>
            </a:r>
            <a:r>
              <a:rPr lang="en" sz="1500"/>
              <a:t>Discusses communication technologies like 5G and their role in data transmission.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Application Areas:</a:t>
            </a:r>
            <a:r>
              <a:rPr lang="en" sz="1500"/>
              <a:t> Highlights AI-powered solutions for traffic management, waste reduction, and energy efficiency.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Future Trends:</a:t>
            </a:r>
            <a:r>
              <a:rPr lang="en" sz="1500"/>
              <a:t> Examines the role of automation and AI in enhancing urban sustainability.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Methodology: </a:t>
            </a:r>
            <a:r>
              <a:rPr lang="en" sz="1500"/>
              <a:t>Combines literature reviews with emerging trends in IoT and A</a:t>
            </a:r>
            <a:r>
              <a:rPr lang="en"/>
              <a:t>I​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-1 </a:t>
            </a:r>
            <a:endParaRPr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Introduction: 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AutoNum type="arabicParenR"/>
            </a:pPr>
            <a:r>
              <a:rPr lang="en"/>
              <a:t>Emon Karmoker (ID: 011201386 )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en"/>
              <a:t>Umme Qulsum Afifa (ID: 011221582)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en"/>
              <a:t>Baijid Salah Monmoy (ID: 011221569)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Looking downs towards foggy Golden Gate Bridge from cliff" id="194" name="Google Shape;194;p32"/>
          <p:cNvPicPr preferRelativeResize="0"/>
          <p:nvPr/>
        </p:nvPicPr>
        <p:blipFill rotWithShape="1">
          <a:blip r:embed="rId3">
            <a:alphaModFix/>
          </a:blip>
          <a:srcRect b="-110" l="31587" r="28051" t="110"/>
          <a:stretch/>
        </p:blipFill>
        <p:spPr>
          <a:xfrm>
            <a:off x="6983400" y="35325"/>
            <a:ext cx="2160599" cy="5072847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32"/>
          <p:cNvSpPr txBox="1"/>
          <p:nvPr/>
        </p:nvSpPr>
        <p:spPr>
          <a:xfrm>
            <a:off x="2256900" y="98650"/>
            <a:ext cx="68871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96" name="Google Shape;196;p32"/>
          <p:cNvSpPr txBox="1"/>
          <p:nvPr/>
        </p:nvSpPr>
        <p:spPr>
          <a:xfrm>
            <a:off x="2256900" y="986425"/>
            <a:ext cx="6388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97" name="Google Shape;197;p32"/>
          <p:cNvSpPr txBox="1"/>
          <p:nvPr/>
        </p:nvSpPr>
        <p:spPr>
          <a:xfrm>
            <a:off x="3619125" y="3528200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198" name="Google Shape;198;p32"/>
          <p:cNvSpPr txBox="1"/>
          <p:nvPr/>
        </p:nvSpPr>
        <p:spPr>
          <a:xfrm>
            <a:off x="4087725" y="1838325"/>
            <a:ext cx="6600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32"/>
          <p:cNvSpPr txBox="1"/>
          <p:nvPr/>
        </p:nvSpPr>
        <p:spPr>
          <a:xfrm>
            <a:off x="108025" y="317950"/>
            <a:ext cx="6875400" cy="21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</a:rPr>
              <a:t>Limitation:</a:t>
            </a:r>
            <a:endParaRPr b="1" sz="1800"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b="1" lang="en" sz="1600">
                <a:solidFill>
                  <a:schemeClr val="dk2"/>
                </a:solidFill>
              </a:rPr>
              <a:t>Limited Scalability: </a:t>
            </a:r>
            <a:r>
              <a:rPr lang="en" sz="1600">
                <a:solidFill>
                  <a:schemeClr val="dk2"/>
                </a:solidFill>
              </a:rPr>
              <a:t>Overemphasis on advanced technologies that might not be feasible for developing regions.</a:t>
            </a:r>
            <a:endParaRPr sz="1600"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b="1" lang="en" sz="1600">
                <a:solidFill>
                  <a:schemeClr val="dk2"/>
                </a:solidFill>
              </a:rPr>
              <a:t>Data Privacy: </a:t>
            </a:r>
            <a:r>
              <a:rPr lang="en" sz="1600">
                <a:solidFill>
                  <a:schemeClr val="dk2"/>
                </a:solidFill>
              </a:rPr>
              <a:t>Neglects the significant privacy and security concerns surrounding IoT and AI implementation.</a:t>
            </a:r>
            <a:endParaRPr sz="1600"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b="1" lang="en" sz="1600">
                <a:solidFill>
                  <a:schemeClr val="dk2"/>
                </a:solidFill>
              </a:rPr>
              <a:t>Practical Implementation: </a:t>
            </a:r>
            <a:r>
              <a:rPr lang="en" sz="1600">
                <a:solidFill>
                  <a:schemeClr val="dk2"/>
                </a:solidFill>
              </a:rPr>
              <a:t>Lacks real-world case studies or pilots to validate theoretical findings.</a:t>
            </a:r>
            <a:endParaRPr sz="1600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2"/>
              </a:solidFill>
            </a:endParaRPr>
          </a:p>
        </p:txBody>
      </p:sp>
      <p:sp>
        <p:nvSpPr>
          <p:cNvPr id="200" name="Google Shape;200;p32"/>
          <p:cNvSpPr txBox="1"/>
          <p:nvPr/>
        </p:nvSpPr>
        <p:spPr>
          <a:xfrm>
            <a:off x="245275" y="2177175"/>
            <a:ext cx="6600900" cy="9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</a:rPr>
              <a:t>Recommendation:</a:t>
            </a:r>
            <a:endParaRPr b="1"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700">
                <a:solidFill>
                  <a:schemeClr val="dk2"/>
                </a:solidFill>
              </a:rPr>
              <a:t>Enhance Scalability: </a:t>
            </a:r>
            <a:r>
              <a:rPr lang="en" sz="1700">
                <a:solidFill>
                  <a:schemeClr val="dk2"/>
                </a:solidFill>
              </a:rPr>
              <a:t>Design IoT solutions adaptable to both high-income and resource-constrained settings.</a:t>
            </a:r>
            <a:endParaRPr sz="17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700">
                <a:solidFill>
                  <a:schemeClr val="dk2"/>
                </a:solidFill>
              </a:rPr>
              <a:t>Address Privacy: </a:t>
            </a:r>
            <a:r>
              <a:rPr lang="en" sz="1700">
                <a:solidFill>
                  <a:schemeClr val="dk2"/>
                </a:solidFill>
              </a:rPr>
              <a:t>Establish clear frameworks for data ethics and security.</a:t>
            </a:r>
            <a:endParaRPr sz="17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700">
                <a:solidFill>
                  <a:schemeClr val="dk2"/>
                </a:solidFill>
              </a:rPr>
              <a:t>Case Studies: </a:t>
            </a:r>
            <a:r>
              <a:rPr lang="en" sz="1700">
                <a:solidFill>
                  <a:schemeClr val="dk2"/>
                </a:solidFill>
              </a:rPr>
              <a:t>Include concrete examples to demonstrate practical applications.</a:t>
            </a:r>
            <a:endParaRPr sz="17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700">
                <a:solidFill>
                  <a:schemeClr val="dk2"/>
                </a:solidFill>
              </a:rPr>
              <a:t>Emphasize Interoperability: </a:t>
            </a:r>
            <a:r>
              <a:rPr lang="en" sz="1700">
                <a:solidFill>
                  <a:schemeClr val="dk2"/>
                </a:solidFill>
              </a:rPr>
              <a:t>Focus on seamless integration between IoT devices and AI platforms.</a:t>
            </a:r>
            <a:endParaRPr sz="17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Lone stand up paddle boarding man in the middle of a body of water" id="205" name="Google Shape;205;p33"/>
          <p:cNvPicPr preferRelativeResize="0"/>
          <p:nvPr/>
        </p:nvPicPr>
        <p:blipFill rotWithShape="1">
          <a:blip r:embed="rId3">
            <a:alphaModFix/>
          </a:blip>
          <a:srcRect b="1584" l="2505" r="0" t="44135"/>
          <a:stretch/>
        </p:blipFill>
        <p:spPr>
          <a:xfrm>
            <a:off x="78075" y="100050"/>
            <a:ext cx="2959502" cy="2471705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33"/>
          <p:cNvSpPr txBox="1"/>
          <p:nvPr/>
        </p:nvSpPr>
        <p:spPr>
          <a:xfrm>
            <a:off x="3037575" y="170525"/>
            <a:ext cx="6341400" cy="86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Smart Cities—A Structured Literature Review</a:t>
            </a:r>
            <a:endParaRPr b="1" sz="20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Authors: </a:t>
            </a:r>
            <a:r>
              <a:rPr lang="en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Jose Sanchez Gracias, Gregory S. Parnell, Eric Specking, Edward A. Pohl, Randy Buchanan</a:t>
            </a: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​</a:t>
            </a:r>
            <a:endParaRPr sz="18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Published: </a:t>
            </a:r>
            <a:r>
              <a:rPr lang="en"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July 11, 2023</a:t>
            </a:r>
            <a:endParaRPr sz="13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07" name="Google Shape;207;p33"/>
          <p:cNvSpPr txBox="1"/>
          <p:nvPr/>
        </p:nvSpPr>
        <p:spPr>
          <a:xfrm>
            <a:off x="3037575" y="1291750"/>
            <a:ext cx="6188700" cy="329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Purpose: </a:t>
            </a:r>
            <a:r>
              <a:rPr lang="en" sz="1600"/>
              <a:t>Examines the state of smart city research using structured questions on implementation, benefits, metrics, and funding.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Methodology:</a:t>
            </a:r>
            <a:r>
              <a:rPr lang="en" sz="1800"/>
              <a:t> </a:t>
            </a:r>
            <a:r>
              <a:rPr lang="en" sz="1600"/>
              <a:t>Analyzed 83 relevant academic papers using a systematic review approach.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Findings:</a:t>
            </a:r>
            <a:r>
              <a:rPr lang="en" sz="1800"/>
              <a:t> </a:t>
            </a:r>
            <a:r>
              <a:rPr lang="en" sz="1600"/>
              <a:t>Identifies the potential for smart cities to transform urban living through sustainability, efficiency, and improved quality of life.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Challenges:</a:t>
            </a:r>
            <a:r>
              <a:rPr lang="en" sz="1800"/>
              <a:t> </a:t>
            </a:r>
            <a:r>
              <a:rPr lang="en" sz="1600"/>
              <a:t>Highlights issues like unequal access to technology, collaboration barriers, and data privacy concerns.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Recommendations</a:t>
            </a:r>
            <a:r>
              <a:rPr lang="en" sz="1800"/>
              <a:t>: </a:t>
            </a:r>
            <a:r>
              <a:rPr lang="en" sz="1600"/>
              <a:t>Calls for global collaboration, better funding strategies, and uniform evaluation metrics.</a:t>
            </a:r>
            <a:endParaRPr sz="16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Lone stand up paddle boarding man in the middle of a body of water" id="212" name="Google Shape;212;p34"/>
          <p:cNvPicPr preferRelativeResize="0"/>
          <p:nvPr/>
        </p:nvPicPr>
        <p:blipFill rotWithShape="1">
          <a:blip r:embed="rId3">
            <a:alphaModFix/>
          </a:blip>
          <a:srcRect b="1584" l="2505" r="0" t="44135"/>
          <a:stretch/>
        </p:blipFill>
        <p:spPr>
          <a:xfrm>
            <a:off x="6184500" y="2671800"/>
            <a:ext cx="2959502" cy="2471705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34"/>
          <p:cNvSpPr txBox="1"/>
          <p:nvPr/>
        </p:nvSpPr>
        <p:spPr>
          <a:xfrm>
            <a:off x="157550" y="63400"/>
            <a:ext cx="5747700" cy="86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Limitation:</a:t>
            </a:r>
            <a:endParaRPr b="1" sz="20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Weak Standardization:</a:t>
            </a: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17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Fails to establish a clear, universally accepted definition of smart cities.</a:t>
            </a:r>
            <a:endParaRPr sz="17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Data Gaps:</a:t>
            </a: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17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Limited focus on long-term impacts of smart city initiatives.</a:t>
            </a:r>
            <a:endParaRPr sz="17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Narrow Scope:</a:t>
            </a: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17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Overlooks region-specific challenges, such as socioeconomic disparities.</a:t>
            </a:r>
            <a:endParaRPr sz="17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14" name="Google Shape;214;p34"/>
          <p:cNvSpPr txBox="1"/>
          <p:nvPr/>
        </p:nvSpPr>
        <p:spPr>
          <a:xfrm>
            <a:off x="157550" y="2080500"/>
            <a:ext cx="5974800" cy="30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</a:rPr>
              <a:t>Recommendation: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</a:rPr>
              <a:t>Create Universal Metrics:</a:t>
            </a:r>
            <a:r>
              <a:rPr lang="en" sz="1700">
                <a:solidFill>
                  <a:schemeClr val="dk1"/>
                </a:solidFill>
              </a:rPr>
              <a:t> </a:t>
            </a:r>
            <a:r>
              <a:rPr lang="en" sz="1600">
                <a:solidFill>
                  <a:schemeClr val="dk1"/>
                </a:solidFill>
              </a:rPr>
              <a:t>Develop globally accepted criteria for evaluating smart city success.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</a:rPr>
              <a:t>Address Regional Issues: </a:t>
            </a:r>
            <a:r>
              <a:rPr lang="en" sz="1600">
                <a:solidFill>
                  <a:schemeClr val="dk1"/>
                </a:solidFill>
              </a:rPr>
              <a:t>Incorporate diverse case studies reflecting varied geographic and economic contexts.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</a:rPr>
              <a:t>Expand Collaboration: </a:t>
            </a:r>
            <a:r>
              <a:rPr lang="en" sz="1600">
                <a:solidFill>
                  <a:schemeClr val="dk1"/>
                </a:solidFill>
              </a:rPr>
              <a:t>Foster public-private partnerships to overcome resource and knowledge barriers.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</a:rPr>
              <a:t>Longitudinal Studies: </a:t>
            </a:r>
            <a:r>
              <a:rPr lang="en" sz="1600">
                <a:solidFill>
                  <a:schemeClr val="dk1"/>
                </a:solidFill>
              </a:rPr>
              <a:t>Analyze long-term impacts on sustainability and quality of life​.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5"/>
          <p:cNvSpPr txBox="1"/>
          <p:nvPr/>
        </p:nvSpPr>
        <p:spPr>
          <a:xfrm>
            <a:off x="3559350" y="4338375"/>
            <a:ext cx="2025300" cy="461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  <a:highlight>
                  <a:schemeClr val="lt1"/>
                </a:highlight>
                <a:latin typeface="Proxima Nova"/>
                <a:ea typeface="Proxima Nova"/>
                <a:cs typeface="Proxima Nova"/>
                <a:sym typeface="Proxima Nova"/>
              </a:rPr>
              <a:t>Solution Summary </a:t>
            </a:r>
            <a:endParaRPr sz="1800">
              <a:solidFill>
                <a:schemeClr val="accent3"/>
              </a:solidFill>
              <a:highlight>
                <a:schemeClr val="lt1"/>
              </a:highlight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6"/>
          <p:cNvSpPr txBox="1"/>
          <p:nvPr/>
        </p:nvSpPr>
        <p:spPr>
          <a:xfrm>
            <a:off x="0" y="26275"/>
            <a:ext cx="9144000" cy="55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Adoption of Energy-Efficient Technologies</a:t>
            </a:r>
            <a:r>
              <a:rPr lang="en" sz="1100"/>
              <a:t>:</a:t>
            </a:r>
            <a:endParaRPr sz="1100"/>
          </a:p>
          <a:p>
            <a:pPr indent="-298450" lvl="0" marL="45720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Use </a:t>
            </a:r>
            <a:r>
              <a:rPr b="1" lang="en" sz="1100"/>
              <a:t>low-power IoT devices</a:t>
            </a:r>
            <a:r>
              <a:rPr lang="en" sz="1100"/>
              <a:t> for sensors and smart infrastructure to reduce energy consumption.</a:t>
            </a:r>
            <a:endParaRPr sz="1100"/>
          </a:p>
          <a:p>
            <a:pPr indent="-29845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Implement </a:t>
            </a:r>
            <a:r>
              <a:rPr b="1" lang="en" sz="1100"/>
              <a:t>dynamic power management systems</a:t>
            </a:r>
            <a:r>
              <a:rPr lang="en" sz="1100"/>
              <a:t> to switch devices to low-energy states when idle.</a:t>
            </a:r>
            <a:endParaRPr sz="1100"/>
          </a:p>
          <a:p>
            <a:pPr indent="-29845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Optimize cooling systems in data centers using techniques like </a:t>
            </a:r>
            <a:r>
              <a:rPr b="1" lang="en" sz="1100"/>
              <a:t>liquid cooling</a:t>
            </a:r>
            <a:r>
              <a:rPr lang="en" sz="1100"/>
              <a:t> and </a:t>
            </a:r>
            <a:r>
              <a:rPr b="1" lang="en" sz="1100"/>
              <a:t>smart airflow management</a:t>
            </a:r>
            <a:r>
              <a:rPr lang="en" sz="1100"/>
              <a:t>.</a:t>
            </a:r>
            <a:endParaRPr sz="1100"/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100"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Integration of Renewable Energy Sources</a:t>
            </a:r>
            <a:r>
              <a:rPr lang="en" sz="1100"/>
              <a:t>:</a:t>
            </a:r>
            <a:endParaRPr sz="1100"/>
          </a:p>
          <a:p>
            <a:pPr indent="-298450" lvl="0" marL="45720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Equip smart city grids with </a:t>
            </a:r>
            <a:r>
              <a:rPr b="1" lang="en" sz="1100"/>
              <a:t>solar panels</a:t>
            </a:r>
            <a:r>
              <a:rPr lang="en" sz="1100"/>
              <a:t>, </a:t>
            </a:r>
            <a:r>
              <a:rPr b="1" lang="en" sz="1100"/>
              <a:t>wind turbines</a:t>
            </a:r>
            <a:r>
              <a:rPr lang="en" sz="1100"/>
              <a:t>, and </a:t>
            </a:r>
            <a:r>
              <a:rPr b="1" lang="en" sz="1100"/>
              <a:t>energy storage systems</a:t>
            </a:r>
            <a:r>
              <a:rPr lang="en" sz="1100"/>
              <a:t> to power urban infrastructure sustainably.</a:t>
            </a:r>
            <a:endParaRPr sz="1100"/>
          </a:p>
          <a:p>
            <a:pPr indent="-29845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Implement </a:t>
            </a:r>
            <a:r>
              <a:rPr b="1" lang="en" sz="1100"/>
              <a:t>microgrid systems</a:t>
            </a:r>
            <a:r>
              <a:rPr lang="en" sz="1100"/>
              <a:t> that balance renewable and traditional energy sources to minimize waste.</a:t>
            </a:r>
            <a:endParaRPr sz="1100"/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100"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Circular Economy for E-Waste Reduction</a:t>
            </a:r>
            <a:r>
              <a:rPr lang="en" sz="1100"/>
              <a:t>:</a:t>
            </a:r>
            <a:endParaRPr sz="1100"/>
          </a:p>
          <a:p>
            <a:pPr indent="-298450" lvl="0" marL="45720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Design devices with </a:t>
            </a:r>
            <a:r>
              <a:rPr b="1" lang="en" sz="1100"/>
              <a:t>modular architectures</a:t>
            </a:r>
            <a:r>
              <a:rPr lang="en" sz="1100"/>
              <a:t> to allow easy upgrades and repairs, reducing hardware disposal.</a:t>
            </a:r>
            <a:endParaRPr sz="1100"/>
          </a:p>
          <a:p>
            <a:pPr indent="-29845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Establish city-wide </a:t>
            </a:r>
            <a:r>
              <a:rPr b="1" lang="en" sz="1100"/>
              <a:t>e-waste recycling programs</a:t>
            </a:r>
            <a:r>
              <a:rPr lang="en" sz="1100"/>
              <a:t> with drop-off points and incentives for proper disposal.</a:t>
            </a:r>
            <a:endParaRPr sz="1100"/>
          </a:p>
          <a:p>
            <a:pPr indent="-29845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Use </a:t>
            </a:r>
            <a:r>
              <a:rPr b="1" lang="en" sz="1100"/>
              <a:t>urban mining techniques</a:t>
            </a:r>
            <a:r>
              <a:rPr lang="en" sz="1100"/>
              <a:t> to extract valuable materials from discarded electronics.</a:t>
            </a:r>
            <a:endParaRPr sz="1100"/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100"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Efficient Data Management</a:t>
            </a:r>
            <a:r>
              <a:rPr lang="en" sz="1100"/>
              <a:t>:</a:t>
            </a:r>
            <a:endParaRPr sz="1100"/>
          </a:p>
          <a:p>
            <a:pPr indent="-298450" lvl="0" marL="45720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Employ </a:t>
            </a:r>
            <a:r>
              <a:rPr b="1" lang="en" sz="1100"/>
              <a:t>edge computing</a:t>
            </a:r>
            <a:r>
              <a:rPr lang="en" sz="1100"/>
              <a:t> to process data locally, minimizing the energy required for cloud transmission.</a:t>
            </a:r>
            <a:endParaRPr sz="1100"/>
          </a:p>
          <a:p>
            <a:pPr indent="-29845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Develop lightweight, </a:t>
            </a:r>
            <a:r>
              <a:rPr b="1" lang="en" sz="1100"/>
              <a:t>energy-aware algorithms</a:t>
            </a:r>
            <a:r>
              <a:rPr lang="en" sz="1100"/>
              <a:t> for real-time analytics in urban systems like traffic management and waste collection.</a:t>
            </a:r>
            <a:endParaRPr sz="1100"/>
          </a:p>
          <a:p>
            <a:pPr indent="-29845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Optimize big data processing systems to reduce the computational complexity of predictive urban modeling.</a:t>
            </a:r>
            <a:endParaRPr sz="1100"/>
          </a:p>
          <a:p>
            <a:pPr indent="0" lvl="0" marL="45720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7"/>
          <p:cNvSpPr txBox="1"/>
          <p:nvPr/>
        </p:nvSpPr>
        <p:spPr>
          <a:xfrm>
            <a:off x="1242150" y="1579650"/>
            <a:ext cx="6659700" cy="19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Smart Grid and Power Distribution</a:t>
            </a:r>
            <a:r>
              <a:rPr lang="en" sz="1100"/>
              <a:t>: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Deploy </a:t>
            </a:r>
            <a:r>
              <a:rPr b="1" lang="en" sz="1100"/>
              <a:t>AI-driven smart grids</a:t>
            </a:r>
            <a:r>
              <a:rPr lang="en" sz="1100"/>
              <a:t> that predict energy demands and allocate resources efficiently.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Use </a:t>
            </a:r>
            <a:r>
              <a:rPr b="1" lang="en" sz="1100"/>
              <a:t>load-balancing techniques</a:t>
            </a:r>
            <a:r>
              <a:rPr lang="en" sz="1100"/>
              <a:t> to prevent power surges and reduce waste.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/>
              <a:t>Green Networking Infrastructure</a:t>
            </a:r>
            <a:r>
              <a:rPr lang="en" sz="1100"/>
              <a:t>: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Install energy-efficient routers and switches compliant with </a:t>
            </a:r>
            <a:r>
              <a:rPr b="1" lang="en" sz="1100"/>
              <a:t>Green Ethernet standards</a:t>
            </a:r>
            <a:r>
              <a:rPr lang="en" sz="1100"/>
              <a:t>.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Implement intelligent </a:t>
            </a:r>
            <a:r>
              <a:rPr b="1" lang="en" sz="1100"/>
              <a:t>network traffic routing</a:t>
            </a:r>
            <a:r>
              <a:rPr lang="en" sz="1100"/>
              <a:t> to optimize data transfer paths and minimize power usage.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8"/>
          <p:cNvSpPr txBox="1"/>
          <p:nvPr/>
        </p:nvSpPr>
        <p:spPr>
          <a:xfrm>
            <a:off x="3069125" y="2057575"/>
            <a:ext cx="2939400" cy="615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accent3"/>
                </a:solidFill>
                <a:highlight>
                  <a:schemeClr val="lt1"/>
                </a:highlight>
                <a:latin typeface="Proxima Nova"/>
                <a:ea typeface="Proxima Nova"/>
                <a:cs typeface="Proxima Nova"/>
                <a:sym typeface="Proxima Nova"/>
              </a:rPr>
              <a:t>Thank You</a:t>
            </a:r>
            <a:endParaRPr b="1" sz="2800">
              <a:solidFill>
                <a:schemeClr val="accent3"/>
              </a:solidFill>
              <a:highlight>
                <a:schemeClr val="lt1"/>
              </a:highlight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idx="4294967295" type="body"/>
          </p:nvPr>
        </p:nvSpPr>
        <p:spPr>
          <a:xfrm>
            <a:off x="2264000" y="-5550"/>
            <a:ext cx="6773400" cy="23874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Advanced Technology Integration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Smart cities use cutting-edge technologies to enhance urban living.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3211" lvl="0" marL="457200" rtl="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Focus areas: energy use, transportation, waste management, and communication.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Sustainability Challenges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The pursuit of optimization introduces significant challenges: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3211" lvl="0" marL="457200" rtl="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High Energy Consumption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Constant operation of devices and systems increases power usage.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3211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E-Waste Generation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Frequent hardware upgrades and discarded devices contribute to waste.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3211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Environmental Degradation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Inefficient systems and reliance on non-renewable resources harm the ecosystem.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Undermining Goals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These challenges can counteract the intended benefits of smart city initiatives by compromising environmental sustainability.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pic>
        <p:nvPicPr>
          <p:cNvPr descr="Hiker with large backpack looking out over mountains" id="69" name="Google Shape;69;p15"/>
          <p:cNvPicPr preferRelativeResize="0"/>
          <p:nvPr/>
        </p:nvPicPr>
        <p:blipFill rotWithShape="1">
          <a:blip r:embed="rId3">
            <a:alphaModFix/>
          </a:blip>
          <a:srcRect b="0" l="0" r="35567" t="0"/>
          <a:stretch/>
        </p:blipFill>
        <p:spPr>
          <a:xfrm>
            <a:off x="22800" y="-5550"/>
            <a:ext cx="2181599" cy="24636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Jogger on paved mountain highway running towards sunset" id="70" name="Google Shape;70;p15"/>
          <p:cNvPicPr preferRelativeResize="0"/>
          <p:nvPr/>
        </p:nvPicPr>
        <p:blipFill rotWithShape="1">
          <a:blip r:embed="rId4">
            <a:alphaModFix/>
          </a:blip>
          <a:srcRect b="7695" l="3270" r="3280" t="14724"/>
          <a:stretch/>
        </p:blipFill>
        <p:spPr>
          <a:xfrm>
            <a:off x="22800" y="2533050"/>
            <a:ext cx="4442396" cy="2463599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 txBox="1"/>
          <p:nvPr/>
        </p:nvSpPr>
        <p:spPr>
          <a:xfrm>
            <a:off x="5210925" y="3300450"/>
            <a:ext cx="3708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Problem Domain</a:t>
            </a:r>
            <a:endParaRPr b="1" sz="30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09000" y="0"/>
            <a:ext cx="4045200" cy="71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900"/>
              <a:t>Root Case Analysis</a:t>
            </a:r>
            <a:endParaRPr b="1" sz="2900"/>
          </a:p>
        </p:txBody>
      </p:sp>
      <p:sp>
        <p:nvSpPr>
          <p:cNvPr id="77" name="Google Shape;77;p16"/>
          <p:cNvSpPr txBox="1"/>
          <p:nvPr>
            <p:ph idx="1" type="subTitle"/>
          </p:nvPr>
        </p:nvSpPr>
        <p:spPr>
          <a:xfrm>
            <a:off x="0" y="627573"/>
            <a:ext cx="4572900" cy="45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1. High Energy Consumption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3211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Cause: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Continuous operation of IoT devices, sensors, and data centers for real-time processing.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3211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Effect: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Increased carbon footprint and resource wastage.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 Inefficient Resource Utilization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3211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Cause: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Redundant devices, poor planning in device deployment, and lack of energy-aware systems.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3211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Effect: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Escalation in e-waste and depletion of non-renewable resources.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3. Data Overload and Computational Inefficiency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3211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Cause: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Unoptimized algorithms for big data analytics and urban simulations.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3211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Effect: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Higher power demands from servers and delays in real-time decision-making.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4. Lack of Integration of Renewable Energy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3211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Cause: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Over-reliance on traditional energy sources for smart city infrastructure.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3211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Effect: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Limited progress towards carbon neutrality.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Sepia-toned image of lifeguard stand on beach in front of calm body of water" id="78" name="Google Shape;78;p16"/>
          <p:cNvPicPr preferRelativeResize="0"/>
          <p:nvPr/>
        </p:nvPicPr>
        <p:blipFill rotWithShape="1">
          <a:blip r:embed="rId3">
            <a:alphaModFix/>
          </a:blip>
          <a:srcRect b="12850" l="19639" r="32966" t="7181"/>
          <a:stretch/>
        </p:blipFill>
        <p:spPr>
          <a:xfrm>
            <a:off x="4571100" y="0"/>
            <a:ext cx="4572899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urfboard alone on beach at sunset" id="83" name="Google Shape;83;p17"/>
          <p:cNvPicPr preferRelativeResize="0"/>
          <p:nvPr/>
        </p:nvPicPr>
        <p:blipFill rotWithShape="1">
          <a:blip r:embed="rId3">
            <a:alphaModFix/>
          </a:blip>
          <a:srcRect b="3532" l="0" r="0" t="21465"/>
          <a:stretch/>
        </p:blipFill>
        <p:spPr>
          <a:xfrm>
            <a:off x="-200" y="0"/>
            <a:ext cx="91444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7"/>
          <p:cNvSpPr txBox="1"/>
          <p:nvPr>
            <p:ph idx="4294967295" type="body"/>
          </p:nvPr>
        </p:nvSpPr>
        <p:spPr>
          <a:xfrm>
            <a:off x="381000" y="4061050"/>
            <a:ext cx="2796600" cy="701400"/>
          </a:xfrm>
          <a:prstGeom prst="rect">
            <a:avLst/>
          </a:prstGeom>
          <a:solidFill>
            <a:schemeClr val="lt1"/>
          </a:solidFill>
        </p:spPr>
        <p:txBody>
          <a:bodyPr anchorCtr="0" anchor="ctr" bIns="91425" lIns="91425" spcFirstLastPara="1" rIns="91425" wrap="square" tIns="91425">
            <a:normAutofit fontScale="925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/>
              <a:t>Literature</a:t>
            </a:r>
            <a:r>
              <a:rPr b="1" lang="en" sz="2500"/>
              <a:t> Review</a:t>
            </a:r>
            <a:endParaRPr b="1" sz="25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/>
        </p:nvSpPr>
        <p:spPr>
          <a:xfrm>
            <a:off x="3035700" y="76200"/>
            <a:ext cx="6131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0" name="Google Shape;90;p18"/>
          <p:cNvSpPr txBox="1"/>
          <p:nvPr/>
        </p:nvSpPr>
        <p:spPr>
          <a:xfrm>
            <a:off x="178350" y="76200"/>
            <a:ext cx="87624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Link:</a:t>
            </a:r>
            <a:r>
              <a:rPr lang="en" u="sng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3"/>
              </a:rPr>
              <a:t>https://docs.google.com/spreadsheets/d/14BevoluFE3QxZrMVygWbmI7aAu0PlBzvXGjp88ywZGc/edit?gid=0#gid=0</a:t>
            </a:r>
            <a:endParaRPr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598775"/>
            <a:ext cx="9085177" cy="4513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ops of palm trees against blue sky" id="96" name="Google Shape;96;p19"/>
          <p:cNvPicPr preferRelativeResize="0"/>
          <p:nvPr/>
        </p:nvPicPr>
        <p:blipFill rotWithShape="1">
          <a:blip r:embed="rId3">
            <a:alphaModFix/>
          </a:blip>
          <a:srcRect b="0" l="7841" r="15359" t="6120"/>
          <a:stretch/>
        </p:blipFill>
        <p:spPr>
          <a:xfrm>
            <a:off x="83275" y="-5700"/>
            <a:ext cx="2959498" cy="241170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oking down on coastline from a cliff" id="97" name="Google Shape;97;p19"/>
          <p:cNvPicPr preferRelativeResize="0"/>
          <p:nvPr/>
        </p:nvPicPr>
        <p:blipFill rotWithShape="1">
          <a:blip r:embed="rId4">
            <a:alphaModFix/>
          </a:blip>
          <a:srcRect b="8378" l="0" r="23283" t="44737"/>
          <a:stretch/>
        </p:blipFill>
        <p:spPr>
          <a:xfrm>
            <a:off x="83288" y="2464200"/>
            <a:ext cx="2959473" cy="2411696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9"/>
          <p:cNvSpPr txBox="1"/>
          <p:nvPr/>
        </p:nvSpPr>
        <p:spPr>
          <a:xfrm>
            <a:off x="3340550" y="572700"/>
            <a:ext cx="5750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9" name="Google Shape;99;p19"/>
          <p:cNvSpPr txBox="1"/>
          <p:nvPr/>
        </p:nvSpPr>
        <p:spPr>
          <a:xfrm>
            <a:off x="3042750" y="0"/>
            <a:ext cx="61014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900"/>
              <a:t>Optimizing Traffic Flow in Smart Cities: Soft GRU-Based Recurrent Neural Networks for Enhanced Congestion Prediction</a:t>
            </a:r>
            <a:endParaRPr b="1" sz="9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700"/>
              <a:t>Authors:</a:t>
            </a:r>
            <a:r>
              <a:rPr lang="en" sz="700"/>
              <a:t> Sura Mahmood Abdullah, Muthusamy Periyasamy, Nafees Ahmed Kamaludeen, et al.</a:t>
            </a:r>
            <a:br>
              <a:rPr lang="en" sz="700"/>
            </a:br>
            <a:r>
              <a:rPr b="1" lang="en" sz="700"/>
              <a:t>Published:</a:t>
            </a:r>
            <a:r>
              <a:rPr lang="en" sz="700"/>
              <a:t> March 29, 2023</a:t>
            </a:r>
            <a:endParaRPr sz="7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700"/>
              <a:t>Objective</a:t>
            </a:r>
            <a:endParaRPr b="1" sz="7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700"/>
              <a:t>To address urban traffic congestion by leveraging a bidirectional recurrent neural network (BRNN) model with Gated Recurrent Units (GRU) for accurate congestion prediction.</a:t>
            </a:r>
            <a:endParaRPr sz="7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700"/>
              <a:t>Methodology</a:t>
            </a:r>
            <a:endParaRPr b="1" sz="700"/>
          </a:p>
          <a:p>
            <a:pPr indent="-2730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700"/>
              <a:buChar char="●"/>
            </a:pPr>
            <a:r>
              <a:rPr lang="en" sz="700"/>
              <a:t>Combines historical traffic data with real-time inputs (e.g., weather, road conditions, events).</a:t>
            </a:r>
            <a:endParaRPr sz="700"/>
          </a:p>
          <a:p>
            <a:pPr indent="-2730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●"/>
            </a:pPr>
            <a:r>
              <a:rPr lang="en" sz="700"/>
              <a:t>Utilizes deep learning to enhance prediction accuracy and resilience.</a:t>
            </a:r>
            <a:endParaRPr sz="7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700"/>
              <a:t>Results</a:t>
            </a:r>
            <a:endParaRPr b="1" sz="700"/>
          </a:p>
          <a:p>
            <a:pPr indent="-2730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700"/>
              <a:buChar char="●"/>
            </a:pPr>
            <a:r>
              <a:rPr lang="en" sz="700"/>
              <a:t>Improved prediction accuracy compared to existing methods.</a:t>
            </a:r>
            <a:endParaRPr sz="700"/>
          </a:p>
          <a:p>
            <a:pPr indent="-2730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●"/>
            </a:pPr>
            <a:r>
              <a:rPr lang="en" sz="700"/>
              <a:t>Effective handling of noisy and incomplete data.</a:t>
            </a:r>
            <a:endParaRPr sz="700"/>
          </a:p>
          <a:p>
            <a:pPr indent="-2730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●"/>
            </a:pPr>
            <a:r>
              <a:rPr lang="en" sz="700"/>
              <a:t>Demonstrated robustness on real-world datasets.</a:t>
            </a:r>
            <a:endParaRPr sz="7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700"/>
              <a:t>Applications</a:t>
            </a:r>
            <a:endParaRPr b="1" sz="7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700"/>
              <a:t>Enables real-time traffic management solutions such as rerouting vehicles and dynamic traffic signal adjustments.</a:t>
            </a:r>
            <a:endParaRPr sz="7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700"/>
              <a:t>Limitations</a:t>
            </a:r>
            <a:endParaRPr b="1" sz="700"/>
          </a:p>
          <a:p>
            <a:pPr indent="-2730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700"/>
              <a:buChar char="●"/>
            </a:pPr>
            <a:r>
              <a:rPr lang="en" sz="700"/>
              <a:t>Focuses solely on traffic data, lacking integration with broader smart city systems.</a:t>
            </a:r>
            <a:endParaRPr sz="700"/>
          </a:p>
          <a:p>
            <a:pPr indent="-2730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●"/>
            </a:pPr>
            <a:r>
              <a:rPr lang="en" sz="700"/>
              <a:t>Dataset dependence may limit adaptability across diverse urban environments.</a:t>
            </a:r>
            <a:endParaRPr sz="700"/>
          </a:p>
          <a:p>
            <a:pPr indent="-2730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●"/>
            </a:pPr>
            <a:r>
              <a:rPr lang="en" sz="700"/>
              <a:t>Scalability challenges in cities with inadequate sensor networks.</a:t>
            </a:r>
            <a:endParaRPr sz="700"/>
          </a:p>
          <a:p>
            <a:pPr indent="-2730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●"/>
            </a:pPr>
            <a:r>
              <a:rPr lang="en" sz="700"/>
              <a:t>Lacks consideration of ethical issues like data privacy and security.</a:t>
            </a:r>
            <a:endParaRPr sz="7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700"/>
              <a:t>Future Improvements</a:t>
            </a:r>
            <a:endParaRPr b="1" sz="700"/>
          </a:p>
          <a:p>
            <a:pPr indent="-2730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700"/>
              <a:buChar char="●"/>
            </a:pPr>
            <a:r>
              <a:rPr lang="en" sz="700"/>
              <a:t>Expand integration with public transit, parking, and pedestrian systems.</a:t>
            </a:r>
            <a:endParaRPr sz="700"/>
          </a:p>
          <a:p>
            <a:pPr indent="-2730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●"/>
            </a:pPr>
            <a:r>
              <a:rPr lang="en" sz="700"/>
              <a:t>Incorporate diverse datasets for greater adaptability.</a:t>
            </a:r>
            <a:endParaRPr sz="700"/>
          </a:p>
          <a:p>
            <a:pPr indent="-2730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●"/>
            </a:pPr>
            <a:r>
              <a:rPr lang="en" sz="700"/>
              <a:t>Enhance real-time adaptability during dynamic events.</a:t>
            </a:r>
            <a:endParaRPr sz="700"/>
          </a:p>
          <a:p>
            <a:pPr indent="-2730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●"/>
            </a:pPr>
            <a:r>
              <a:rPr lang="en" sz="700"/>
              <a:t>Implement ethical frameworks for data privacy and security.</a:t>
            </a:r>
            <a:endParaRPr sz="700"/>
          </a:p>
          <a:p>
            <a:pPr indent="-2730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●"/>
            </a:pPr>
            <a:r>
              <a:rPr lang="en" sz="700"/>
              <a:t>Improve scalability for resource-constrained cities using low-cost data collection methods.</a:t>
            </a:r>
            <a:endParaRPr sz="7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0"/>
          <p:cNvPicPr preferRelativeResize="0"/>
          <p:nvPr/>
        </p:nvPicPr>
        <p:blipFill rotWithShape="1">
          <a:blip r:embed="rId3">
            <a:alphaModFix/>
          </a:blip>
          <a:srcRect b="0" l="34871" r="34868" t="0"/>
          <a:stretch/>
        </p:blipFill>
        <p:spPr>
          <a:xfrm>
            <a:off x="6872100" y="0"/>
            <a:ext cx="2271900" cy="50022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0"/>
          <p:cNvSpPr txBox="1"/>
          <p:nvPr/>
        </p:nvSpPr>
        <p:spPr>
          <a:xfrm>
            <a:off x="49325" y="51650"/>
            <a:ext cx="6905100" cy="61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</a:rPr>
              <a:t>Smart cities and sustainable development goals (SDGs): A systematic </a:t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</a:rPr>
              <a:t>literature review of co-benefits and trade-offs</a:t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/>
              <a:t>Authors:</a:t>
            </a:r>
            <a:r>
              <a:rPr lang="en" sz="1100"/>
              <a:t>Ayyoob Sharifi, Zaheer Allam, Simon Elias Bibri, Amir Reza Khavarian-Garmsir</a:t>
            </a:r>
            <a:endParaRPr sz="11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/>
              <a:t>Published:</a:t>
            </a:r>
            <a:r>
              <a:rPr lang="en" sz="1100"/>
              <a:t> March 29, 2023</a:t>
            </a:r>
            <a:endParaRPr sz="11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/>
              <a:t>Objective: </a:t>
            </a:r>
            <a:r>
              <a:rPr lang="en" sz="1100"/>
              <a:t>The paper aims to explore how smart city initiatives align with Sustainable Development Goals (SDGs), identifying synergies, trade-offs, and providing recommendations for improved integration.</a:t>
            </a:r>
            <a:endParaRPr sz="11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/>
              <a:t>Explanation:</a:t>
            </a:r>
            <a:endParaRPr b="1" sz="1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/>
              <a:t>1)Conducted a systematic review of 73 papers using PRISMA guidelines to analyze links between smart cities and SDGs.</a:t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/>
              <a:t>2)Highlighted how smart cities contribute positively to SDGs like SDG 11 (Sustainable Cities), SDG 12 (Responsible Consumption), SDG 7 (Clean Energy), and SDG 6 (Clean Water).</a:t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/>
              <a:t>3)Identified co-benefits such as improved urban efficiency, reduced emissions, better resource management, and enhanced citizen participation.</a:t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/>
              <a:t>4)Discussed trade-offs like privacy issues, infrastructure costs, the digital divide, and potential social inequalities.</a:t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/>
              <a:t>5)Examined the impact of the COVID-19 pandemic on smart city initiatives, particularly concerning health and climate-related SDGs.</a:t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/>
              <a:t>6)Advocated for transparent governance frameworks to maximize smart city benefits while minimizing trade-offs.</a:t>
            </a:r>
            <a:endParaRPr sz="11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1"/>
          <p:cNvPicPr preferRelativeResize="0"/>
          <p:nvPr/>
        </p:nvPicPr>
        <p:blipFill rotWithShape="1">
          <a:blip r:embed="rId3">
            <a:alphaModFix/>
          </a:blip>
          <a:srcRect b="0" l="34871" r="34868" t="0"/>
          <a:stretch/>
        </p:blipFill>
        <p:spPr>
          <a:xfrm>
            <a:off x="49325" y="70650"/>
            <a:ext cx="1961100" cy="50022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1"/>
          <p:cNvSpPr txBox="1"/>
          <p:nvPr/>
        </p:nvSpPr>
        <p:spPr>
          <a:xfrm>
            <a:off x="2263200" y="129175"/>
            <a:ext cx="6288000" cy="23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</a:rPr>
              <a:t>Limitations:</a:t>
            </a:r>
            <a:endParaRPr b="1" sz="15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n" sz="1300">
                <a:solidFill>
                  <a:schemeClr val="dk1"/>
                </a:solidFill>
              </a:rPr>
              <a:t>Limited Attention to Certain SDGs (e.g.,SDG 5 and SDG 1)</a:t>
            </a:r>
            <a:endParaRPr b="1" sz="13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n" sz="1300">
                <a:solidFill>
                  <a:schemeClr val="dk1"/>
                </a:solidFill>
              </a:rPr>
              <a:t>Theoretical assumptions favoring technocratic approaches are insufficiently critiqued.</a:t>
            </a:r>
            <a:endParaRPr b="1" sz="13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n" sz="1300">
                <a:solidFill>
                  <a:schemeClr val="dk1"/>
                </a:solidFill>
              </a:rPr>
              <a:t>Overemphasis on benefits without detailed exploration of negative impacts or actionable solutions.</a:t>
            </a:r>
            <a:endParaRPr b="1" sz="13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n" sz="1300">
                <a:solidFill>
                  <a:schemeClr val="dk1"/>
                </a:solidFill>
              </a:rPr>
              <a:t>Insufficient discussion on the practical implementation of governance mechanisms.</a:t>
            </a:r>
            <a:endParaRPr b="1" sz="13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20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</a:endParaRPr>
          </a:p>
        </p:txBody>
      </p:sp>
      <p:sp>
        <p:nvSpPr>
          <p:cNvPr id="112" name="Google Shape;112;p21"/>
          <p:cNvSpPr txBox="1"/>
          <p:nvPr/>
        </p:nvSpPr>
        <p:spPr>
          <a:xfrm>
            <a:off x="2263200" y="2156250"/>
            <a:ext cx="62880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</a:rPr>
              <a:t>Future </a:t>
            </a:r>
            <a:r>
              <a:rPr b="1" lang="en" sz="1500">
                <a:solidFill>
                  <a:schemeClr val="dk1"/>
                </a:solidFill>
              </a:rPr>
              <a:t>Improvements:</a:t>
            </a:r>
            <a:endParaRPr b="1" sz="15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n" sz="1300">
                <a:solidFill>
                  <a:schemeClr val="dk1"/>
                </a:solidFill>
              </a:rPr>
              <a:t>Conduct dedicated studies focusing on gender equality and poverty alleviation in smart cities..</a:t>
            </a:r>
            <a:endParaRPr b="1" sz="13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n" sz="1300">
                <a:solidFill>
                  <a:schemeClr val="dk1"/>
                </a:solidFill>
              </a:rPr>
              <a:t>Include alternative frameworks emphasizing socio-political and environmental dimensions alongside technology.</a:t>
            </a:r>
            <a:endParaRPr b="1" sz="13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n" sz="1300">
                <a:solidFill>
                  <a:schemeClr val="dk1"/>
                </a:solidFill>
              </a:rPr>
              <a:t>Emphasize ethical AI use and inclusive policies to address inequalities and biases.</a:t>
            </a:r>
            <a:endParaRPr b="1" sz="13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n" sz="1300">
                <a:solidFill>
                  <a:schemeClr val="dk1"/>
                </a:solidFill>
              </a:rPr>
              <a:t>Create comprehensive frameworks for multi-scale governance and ethical AI integration.</a:t>
            </a:r>
            <a:endParaRPr b="1" sz="13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200"/>
              </a:spcAft>
              <a:buNone/>
            </a:pPr>
            <a:r>
              <a:t/>
            </a:r>
            <a:endParaRPr b="1" sz="15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